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9" r:id="rId3"/>
    <p:sldId id="257" r:id="rId4"/>
    <p:sldId id="272" r:id="rId5"/>
    <p:sldId id="280" r:id="rId6"/>
    <p:sldId id="260" r:id="rId7"/>
    <p:sldId id="273" r:id="rId8"/>
    <p:sldId id="274" r:id="rId9"/>
    <p:sldId id="275" r:id="rId10"/>
    <p:sldId id="276" r:id="rId11"/>
    <p:sldId id="277" r:id="rId12"/>
    <p:sldId id="278" r:id="rId13"/>
    <p:sldId id="264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CC3300"/>
    <a:srgbClr val="9E7800"/>
    <a:srgbClr val="AC8300"/>
    <a:srgbClr val="B88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2D877A-F198-4B27-8A30-C2A2F969F6AC}" v="9" dt="2025-03-05T15:24:39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-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1B9CC-853B-4105-B333-FFCAA35FF83C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B4E37-72EB-44EB-96C1-BCC93229A3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325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B4E37-72EB-44EB-96C1-BCC93229A3C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694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F2F6B-DF1A-1931-FDEF-231555519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481F7B8-A3BF-D564-AA14-EF0A204B8E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41155F3-CE89-76BA-DD59-2F3EC0F9BA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6381E6D-C020-9F80-3391-1D326939CC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B4E37-72EB-44EB-96C1-BCC93229A3C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46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C5D04-48B1-196B-7F43-7FE608A6C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4B3E75C-FC8B-FF55-BA28-39DCA7962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01084D9-A646-E9B0-9E78-AA8896A70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ECE786-B532-25E6-4ED1-4CC3E0F390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B4E37-72EB-44EB-96C1-BCC93229A3C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137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A4F46-BCFC-A438-E00D-003DC1012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11F4BB9-03B1-BD7B-B0D4-829766CDA7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75DA5AD-597A-1BD3-75A1-3D9572FD2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1D073E-2CCD-553E-0053-5B2396DA79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B4E37-72EB-44EB-96C1-BCC93229A3C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602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B4E37-72EB-44EB-96C1-BCC93229A3C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253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1AAFE1-51DA-3CA1-5186-25ACD35F7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9C625F-595E-32DB-09EA-887DEE6F5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C47FE5-79DB-ADC1-3C0B-487830974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32B79F-DFBF-E1E3-0F8C-400CBCB1E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E97CDC-C17F-4AFC-95AD-55FBEDDD6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70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E2484F-9E33-997D-11B5-FDEF5B963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19FF9E6-DAAF-4364-6CA5-2DC111375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D40AE6-4974-C5F4-4D40-EEFEBFE4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0CDDB6-CFDB-005C-1C0F-C25E45C9E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CB25F5-7988-BADE-3BBC-78B84C8F2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369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4772D7A-5DE9-EDC1-906F-D3FE092B5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A5F49B-AC95-0BF0-AC54-2F5B54C3E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F94610-D17B-B4A9-C6DF-532A4A211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89DD94-1432-9BC6-0460-F7B762100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C05A15-A890-0CE3-409C-D9DF372F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91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00A34A-888E-1B05-C489-959BD12C5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2B56DF-74BC-54E2-E361-F662F189E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CBC630-55B3-422F-90A4-29B069BF8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1338A4-8188-640C-8885-A813A351C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03BE4A-A530-B4F1-7FD3-BB32E7344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156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51D42-A579-CB4E-5AEF-E0AE78677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0E95C7-447B-B3EC-B57D-3F80DF919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9FF4C1-12F6-37CB-0B69-C58DE13B3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44E69-A159-29DD-D708-1B1BF070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04F1F0-9311-3997-BAFC-D16532323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09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C4D1F4-D4F7-FB8A-5E5B-CB4ABD5F9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140B36-FDE2-2843-635C-69415110F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1084DB-B8BF-0601-E403-5E6A76EA5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5E52A2-F5D2-F1A5-880C-F3FD6922C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D0571A-7E75-CD3F-ADE1-29CDF7C6E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34B095-5331-6DC7-1AAA-AD98417F3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18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61D78A-EDD8-1DEB-A9CD-DD71B365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546EC9-5B01-DCF0-396F-B69DC2E59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597CF5-E936-5DF3-22AE-63B861A9B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10594-02E4-A41A-18E1-4ECC9FFDE6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3894B7-CB0D-6A36-0FEB-720A7D0F9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F7C4D44-E2B5-160A-9B81-48FF85C3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870D4E2-3E10-A21A-4111-DB3752C75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F52D4A0-5992-01B5-DDE1-29C77B109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69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72A800-66F3-11C4-3623-30D34872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A7C9E81-F024-5BB1-BA10-771A8390D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2B2FFC9-77BC-870C-23AD-D8D1420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EA0B6B1-1DD3-F333-553D-31E6EA4E5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109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9621E2E-74A9-6D22-77B2-F7DEAC07C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E6366F0-F91C-909E-10D2-8737EE1FD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37B96F-F06A-338A-BED7-E8B06728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82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622FF-2899-18E6-13FC-50E948D0E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3E94AB-E916-FEB9-9685-B195160BE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0814F75-B06C-5D39-09D7-23E8AC935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8EDA4A-6C5D-6D82-4F41-940A5F48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F2F60C-DA3D-5325-3A0D-E0B715092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3B8DE3-12BB-CD1A-930B-98A6A8311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46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19D2EB-3825-653C-089E-4AF3761C3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61A330-F5B2-61EE-8350-21B7D08F2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CF63A2-5834-2B32-0880-07C5DF2F8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AEF498-CCC7-E956-5FA0-746609B5A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F262B3-1913-015C-9A68-92F39AA0A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1D6C9B-EDF2-3013-E9D0-61FDCC4A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33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11008C-3E0D-B52F-8A4D-5D1019D7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07BF1F-2C1A-8D9F-8FD5-3CE51D54D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8B41C3-14D1-D1D1-00F3-754ADD041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7A2B3B-A7C0-4F7E-9CBD-7C49E2FACE74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B216B3-84F6-90D2-E272-D303D6763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D531E0-E022-D224-1DF6-9E3250751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D8AF0F-6F79-400C-893A-DDC2CADB80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794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urore.basto@lenord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andrine.darcq@lenord.fr" TargetMode="External"/><Relationship Id="rId4" Type="http://schemas.openxmlformats.org/officeDocument/2006/relationships/hyperlink" Target="mailto:maryline.debou@lenord.fr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lodie.lamoitte@lenord.f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nais.fermon@lenord.fr" TargetMode="External"/><Relationship Id="rId2" Type="http://schemas.openxmlformats.org/officeDocument/2006/relationships/hyperlink" Target="mailto:mariechristine.tourneur@lenord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m365.eu.vadesecure.com/safeproxy/v4?f=Opdu39fNwxqqONRynFWHfThvh92L-lvkx3d9LWPf1-b7OPienEJU59jfEM_26-HB&amp;i=a0c92YRQKV2Bo9ggPOxDByWOi6qEVChy0I-o77nYH_UUtwtLO9__52Ckr48FRnHp5JQiTIrDgUV8e6uwZkIziw&amp;k=tGtv&amp;r=-AK2R81ET9xb3rBNHwUyAavAlJXnNF-5PRi5Y2rUAdQNZPOoejuuva8ZOTs1ox7s&amp;s=882a717116f182daeacbff31528bb32bc5e51288105fecbd36e3a0f7fe1b56f5&amp;u=http%3A%2F%2Fwww.cos59.com%2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vincent.demory@lenord.fr" TargetMode="External"/><Relationship Id="rId2" Type="http://schemas.openxmlformats.org/officeDocument/2006/relationships/hyperlink" Target="mailto:santeautravail@lenord.f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mailto:sandrine.darcq@lenord.f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aphaelle.clabaut@lenord.f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miles.f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contact@emiles.f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lodie.lamoitte@lenord.fr" TargetMode="External"/><Relationship Id="rId2" Type="http://schemas.openxmlformats.org/officeDocument/2006/relationships/hyperlink" Target="mailto:sandrine.darcq@lenord.f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mailto:anais.fermon@lenord.f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catherine.sainleger@lenord.fr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aphaelle.clabaut@lenord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DFDA337-AC6B-003D-2934-927947572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5417" y="346482"/>
            <a:ext cx="4947745" cy="2828462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L’OFFRE DE PRESTATIONS DU COS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D99CF3-3528-B880-0967-928E04814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23826" y="3096388"/>
            <a:ext cx="5403086" cy="261730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dirty="0"/>
              <a:t>Au service de tous les agents du Département adhérents</a:t>
            </a:r>
          </a:p>
          <a:p>
            <a:pPr algn="l"/>
            <a:endParaRPr lang="fr-FR" sz="9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fr-FR" u="sng" dirty="0"/>
              <a:t>Communication-site-secrétariat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fr-FR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aurore.basto@lenord.fr</a:t>
            </a:r>
            <a:endParaRPr lang="fr-FR" dirty="0">
              <a:solidFill>
                <a:srgbClr val="0070C0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fr-FR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maryline.debou@lenord.fr</a:t>
            </a:r>
            <a:r>
              <a:rPr lang="fr-FR" dirty="0">
                <a:solidFill>
                  <a:srgbClr val="0070C0"/>
                </a:solidFill>
              </a:rPr>
              <a:t> </a:t>
            </a:r>
          </a:p>
          <a:p>
            <a:pPr algn="l"/>
            <a:endParaRPr lang="fr-FR" sz="900" dirty="0"/>
          </a:p>
          <a:p>
            <a:pPr algn="l"/>
            <a:r>
              <a:rPr lang="fr-FR" u="sng" dirty="0"/>
              <a:t>Référente ASSFAM </a:t>
            </a:r>
            <a:r>
              <a:rPr lang="fr-FR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sandrine.darcq@lenord.fr</a:t>
            </a:r>
            <a:r>
              <a:rPr lang="fr-FR" dirty="0">
                <a:solidFill>
                  <a:srgbClr val="0070C0"/>
                </a:solidFill>
              </a:rPr>
              <a:t> </a:t>
            </a:r>
          </a:p>
          <a:p>
            <a:pPr algn="l"/>
            <a:endParaRPr lang="fr-FR" dirty="0"/>
          </a:p>
          <a:p>
            <a:pPr algn="l"/>
            <a:endParaRPr lang="fr-FR" dirty="0"/>
          </a:p>
          <a:p>
            <a:pPr algn="l"/>
            <a:endParaRPr lang="fr-FR" dirty="0"/>
          </a:p>
          <a:p>
            <a:pPr algn="l"/>
            <a:endParaRPr lang="fr-FR" dirty="0"/>
          </a:p>
          <a:p>
            <a:pPr algn="l"/>
            <a:endParaRPr lang="fr-FR" dirty="0"/>
          </a:p>
        </p:txBody>
      </p:sp>
      <p:sp>
        <p:nvSpPr>
          <p:cNvPr id="36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37" name="Straight Connector 11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0" name="Oval 17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92412523-BF85-8855-EACB-F0F8CC1D302B}"/>
              </a:ext>
            </a:extLst>
          </p:cNvPr>
          <p:cNvGrpSpPr>
            <a:grpSpLocks/>
          </p:cNvGrpSpPr>
          <p:nvPr/>
        </p:nvGrpSpPr>
        <p:grpSpPr bwMode="auto">
          <a:xfrm>
            <a:off x="9972666" y="5924850"/>
            <a:ext cx="1805305" cy="721995"/>
            <a:chOff x="0" y="0"/>
            <a:chExt cx="3119" cy="124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B5DA723-4B95-C15D-39E2-8FADC70EF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119" cy="1248"/>
            </a:xfrm>
            <a:prstGeom prst="rect">
              <a:avLst/>
            </a:prstGeom>
            <a:solidFill>
              <a:srgbClr val="24A0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D854D2AD-B3E3-15D3-409D-8E3C26469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93"/>
              <a:ext cx="2639" cy="1060"/>
            </a:xfrm>
            <a:custGeom>
              <a:avLst/>
              <a:gdLst>
                <a:gd name="T0" fmla="+- 0 370 237"/>
                <a:gd name="T1" fmla="*/ T0 w 2639"/>
                <a:gd name="T2" fmla="+- 0 1034 93"/>
                <a:gd name="T3" fmla="*/ 1034 h 1060"/>
                <a:gd name="T4" fmla="+- 0 333 237"/>
                <a:gd name="T5" fmla="*/ T4 w 2639"/>
                <a:gd name="T6" fmla="+- 0 1033 93"/>
                <a:gd name="T7" fmla="*/ 1033 h 1060"/>
                <a:gd name="T8" fmla="+- 0 385 237"/>
                <a:gd name="T9" fmla="*/ T8 w 2639"/>
                <a:gd name="T10" fmla="+- 0 1103 93"/>
                <a:gd name="T11" fmla="*/ 1103 h 1060"/>
                <a:gd name="T12" fmla="+- 0 602 237"/>
                <a:gd name="T13" fmla="*/ T12 w 2639"/>
                <a:gd name="T14" fmla="+- 0 1013 93"/>
                <a:gd name="T15" fmla="*/ 1013 h 1060"/>
                <a:gd name="T16" fmla="+- 0 586 237"/>
                <a:gd name="T17" fmla="*/ T16 w 2639"/>
                <a:gd name="T18" fmla="+- 0 1030 93"/>
                <a:gd name="T19" fmla="*/ 1030 h 1060"/>
                <a:gd name="T20" fmla="+- 0 608 237"/>
                <a:gd name="T21" fmla="*/ T20 w 2639"/>
                <a:gd name="T22" fmla="+- 0 1099 93"/>
                <a:gd name="T23" fmla="*/ 1099 h 1060"/>
                <a:gd name="T24" fmla="+- 0 742 237"/>
                <a:gd name="T25" fmla="*/ T24 w 2639"/>
                <a:gd name="T26" fmla="+- 0 1046 93"/>
                <a:gd name="T27" fmla="*/ 1046 h 1060"/>
                <a:gd name="T28" fmla="+- 0 729 237"/>
                <a:gd name="T29" fmla="*/ T28 w 2639"/>
                <a:gd name="T30" fmla="+- 0 1033 93"/>
                <a:gd name="T31" fmla="*/ 1033 h 1060"/>
                <a:gd name="T32" fmla="+- 0 736 237"/>
                <a:gd name="T33" fmla="*/ T32 w 2639"/>
                <a:gd name="T34" fmla="+- 0 1117 93"/>
                <a:gd name="T35" fmla="*/ 1117 h 1060"/>
                <a:gd name="T36" fmla="+- 0 884 237"/>
                <a:gd name="T37" fmla="*/ T36 w 2639"/>
                <a:gd name="T38" fmla="+- 0 1057 93"/>
                <a:gd name="T39" fmla="*/ 1057 h 1060"/>
                <a:gd name="T40" fmla="+- 0 829 237"/>
                <a:gd name="T41" fmla="*/ T40 w 2639"/>
                <a:gd name="T42" fmla="+- 0 1047 93"/>
                <a:gd name="T43" fmla="*/ 1047 h 1060"/>
                <a:gd name="T44" fmla="+- 0 801 237"/>
                <a:gd name="T45" fmla="*/ T44 w 2639"/>
                <a:gd name="T46" fmla="+- 0 1032 93"/>
                <a:gd name="T47" fmla="*/ 1032 h 1060"/>
                <a:gd name="T48" fmla="+- 0 879 237"/>
                <a:gd name="T49" fmla="*/ T48 w 2639"/>
                <a:gd name="T50" fmla="+- 0 1102 93"/>
                <a:gd name="T51" fmla="*/ 1102 h 1060"/>
                <a:gd name="T52" fmla="+- 0 421 237"/>
                <a:gd name="T53" fmla="*/ T52 w 2639"/>
                <a:gd name="T54" fmla="+- 0 382 93"/>
                <a:gd name="T55" fmla="*/ 382 h 1060"/>
                <a:gd name="T56" fmla="+- 0 1007 237"/>
                <a:gd name="T57" fmla="*/ T56 w 2639"/>
                <a:gd name="T58" fmla="+- 0 1064 93"/>
                <a:gd name="T59" fmla="*/ 1064 h 1060"/>
                <a:gd name="T60" fmla="+- 0 958 237"/>
                <a:gd name="T61" fmla="*/ T60 w 2639"/>
                <a:gd name="T62" fmla="+- 0 1046 93"/>
                <a:gd name="T63" fmla="*/ 1046 h 1060"/>
                <a:gd name="T64" fmla="+- 0 952 237"/>
                <a:gd name="T65" fmla="*/ T64 w 2639"/>
                <a:gd name="T66" fmla="+- 0 1100 93"/>
                <a:gd name="T67" fmla="*/ 1100 h 1060"/>
                <a:gd name="T68" fmla="+- 0 971 237"/>
                <a:gd name="T69" fmla="*/ T68 w 2639"/>
                <a:gd name="T70" fmla="+- 0 1119 93"/>
                <a:gd name="T71" fmla="*/ 1119 h 1060"/>
                <a:gd name="T72" fmla="+- 0 1083 237"/>
                <a:gd name="T73" fmla="*/ T72 w 2639"/>
                <a:gd name="T74" fmla="+- 0 1051 93"/>
                <a:gd name="T75" fmla="*/ 1051 h 1060"/>
                <a:gd name="T76" fmla="+- 0 1211 237"/>
                <a:gd name="T77" fmla="*/ T76 w 2639"/>
                <a:gd name="T78" fmla="+- 0 1117 93"/>
                <a:gd name="T79" fmla="*/ 1117 h 1060"/>
                <a:gd name="T80" fmla="+- 0 1168 237"/>
                <a:gd name="T81" fmla="*/ T80 w 2639"/>
                <a:gd name="T82" fmla="+- 0 1014 93"/>
                <a:gd name="T83" fmla="*/ 1014 h 1060"/>
                <a:gd name="T84" fmla="+- 0 1332 237"/>
                <a:gd name="T85" fmla="*/ T84 w 2639"/>
                <a:gd name="T86" fmla="+- 0 1066 93"/>
                <a:gd name="T87" fmla="*/ 1066 h 1060"/>
                <a:gd name="T88" fmla="+- 0 1312 237"/>
                <a:gd name="T89" fmla="*/ T88 w 2639"/>
                <a:gd name="T90" fmla="+- 0 1055 93"/>
                <a:gd name="T91" fmla="*/ 1055 h 1060"/>
                <a:gd name="T92" fmla="+- 0 1298 237"/>
                <a:gd name="T93" fmla="*/ T92 w 2639"/>
                <a:gd name="T94" fmla="+- 0 1119 93"/>
                <a:gd name="T95" fmla="*/ 1119 h 1060"/>
                <a:gd name="T96" fmla="+- 0 1334 237"/>
                <a:gd name="T97" fmla="*/ T96 w 2639"/>
                <a:gd name="T98" fmla="+- 0 1081 93"/>
                <a:gd name="T99" fmla="*/ 1081 h 1060"/>
                <a:gd name="T100" fmla="+- 0 1423 237"/>
                <a:gd name="T101" fmla="*/ T100 w 2639"/>
                <a:gd name="T102" fmla="+- 0 1030 93"/>
                <a:gd name="T103" fmla="*/ 1030 h 1060"/>
                <a:gd name="T104" fmla="+- 0 1436 237"/>
                <a:gd name="T105" fmla="*/ T104 w 2639"/>
                <a:gd name="T106" fmla="+- 0 1117 93"/>
                <a:gd name="T107" fmla="*/ 1117 h 1060"/>
                <a:gd name="T108" fmla="+- 0 1633 237"/>
                <a:gd name="T109" fmla="*/ T108 w 2639"/>
                <a:gd name="T110" fmla="+- 0 1046 93"/>
                <a:gd name="T111" fmla="*/ 1046 h 1060"/>
                <a:gd name="T112" fmla="+- 0 1620 237"/>
                <a:gd name="T113" fmla="*/ T112 w 2639"/>
                <a:gd name="T114" fmla="+- 0 1033 93"/>
                <a:gd name="T115" fmla="*/ 1033 h 1060"/>
                <a:gd name="T116" fmla="+- 0 1627 237"/>
                <a:gd name="T117" fmla="*/ T116 w 2639"/>
                <a:gd name="T118" fmla="+- 0 1117 93"/>
                <a:gd name="T119" fmla="*/ 1117 h 1060"/>
                <a:gd name="T120" fmla="+- 0 1692 237"/>
                <a:gd name="T121" fmla="*/ T120 w 2639"/>
                <a:gd name="T122" fmla="+- 0 537 93"/>
                <a:gd name="T123" fmla="*/ 537 h 1060"/>
                <a:gd name="T124" fmla="+- 0 1365 237"/>
                <a:gd name="T125" fmla="*/ T124 w 2639"/>
                <a:gd name="T126" fmla="+- 0 765 93"/>
                <a:gd name="T127" fmla="*/ 765 h 1060"/>
                <a:gd name="T128" fmla="+- 0 1487 237"/>
                <a:gd name="T129" fmla="*/ T128 w 2639"/>
                <a:gd name="T130" fmla="+- 0 552 93"/>
                <a:gd name="T131" fmla="*/ 552 h 1060"/>
                <a:gd name="T132" fmla="+- 0 1028 237"/>
                <a:gd name="T133" fmla="*/ T132 w 2639"/>
                <a:gd name="T134" fmla="+- 0 611 93"/>
                <a:gd name="T135" fmla="*/ 611 h 1060"/>
                <a:gd name="T136" fmla="+- 0 1629 237"/>
                <a:gd name="T137" fmla="*/ T136 w 2639"/>
                <a:gd name="T138" fmla="+- 0 801 93"/>
                <a:gd name="T139" fmla="*/ 801 h 1060"/>
                <a:gd name="T140" fmla="+- 0 1721 237"/>
                <a:gd name="T141" fmla="*/ T140 w 2639"/>
                <a:gd name="T142" fmla="+- 0 1033 93"/>
                <a:gd name="T143" fmla="*/ 1033 h 1060"/>
                <a:gd name="T144" fmla="+- 0 1771 237"/>
                <a:gd name="T145" fmla="*/ T144 w 2639"/>
                <a:gd name="T146" fmla="+- 0 1117 93"/>
                <a:gd name="T147" fmla="*/ 1117 h 1060"/>
                <a:gd name="T148" fmla="+- 0 1857 237"/>
                <a:gd name="T149" fmla="*/ T148 w 2639"/>
                <a:gd name="T150" fmla="+- 0 1032 93"/>
                <a:gd name="T151" fmla="*/ 1032 h 1060"/>
                <a:gd name="T152" fmla="+- 0 1878 237"/>
                <a:gd name="T153" fmla="*/ T152 w 2639"/>
                <a:gd name="T154" fmla="+- 0 1117 93"/>
                <a:gd name="T155" fmla="*/ 1117 h 1060"/>
                <a:gd name="T156" fmla="+- 0 2028 237"/>
                <a:gd name="T157" fmla="*/ T156 w 2639"/>
                <a:gd name="T158" fmla="+- 0 1046 93"/>
                <a:gd name="T159" fmla="*/ 1046 h 1060"/>
                <a:gd name="T160" fmla="+- 0 2011 237"/>
                <a:gd name="T161" fmla="*/ T160 w 2639"/>
                <a:gd name="T162" fmla="+- 0 1108 93"/>
                <a:gd name="T163" fmla="*/ 1108 h 1060"/>
                <a:gd name="T164" fmla="+- 0 2022 237"/>
                <a:gd name="T165" fmla="*/ T164 w 2639"/>
                <a:gd name="T166" fmla="+- 0 1095 93"/>
                <a:gd name="T167" fmla="*/ 1095 h 1060"/>
                <a:gd name="T168" fmla="+- 0 2175 237"/>
                <a:gd name="T169" fmla="*/ T168 w 2639"/>
                <a:gd name="T170" fmla="+- 0 1047 93"/>
                <a:gd name="T171" fmla="*/ 1047 h 1060"/>
                <a:gd name="T172" fmla="+- 0 2158 237"/>
                <a:gd name="T173" fmla="*/ T172 w 2639"/>
                <a:gd name="T174" fmla="+- 0 1084 93"/>
                <a:gd name="T175" fmla="*/ 1084 h 1060"/>
                <a:gd name="T176" fmla="+- 0 2165 237"/>
                <a:gd name="T177" fmla="*/ T176 w 2639"/>
                <a:gd name="T178" fmla="+- 0 1118 93"/>
                <a:gd name="T179" fmla="*/ 1118 h 1060"/>
                <a:gd name="T180" fmla="+- 0 1989 237"/>
                <a:gd name="T181" fmla="*/ T180 w 2639"/>
                <a:gd name="T182" fmla="+- 0 389 93"/>
                <a:gd name="T183" fmla="*/ 389 h 1060"/>
                <a:gd name="T184" fmla="+- 0 2121 237"/>
                <a:gd name="T185" fmla="*/ T184 w 2639"/>
                <a:gd name="T186" fmla="+- 0 481 93"/>
                <a:gd name="T187" fmla="*/ 481 h 1060"/>
                <a:gd name="T188" fmla="+- 0 2268 237"/>
                <a:gd name="T189" fmla="*/ T188 w 2639"/>
                <a:gd name="T190" fmla="+- 0 1095 93"/>
                <a:gd name="T191" fmla="*/ 1095 h 1060"/>
                <a:gd name="T192" fmla="+- 0 2246 237"/>
                <a:gd name="T193" fmla="*/ T192 w 2639"/>
                <a:gd name="T194" fmla="+- 0 1109 93"/>
                <a:gd name="T195" fmla="*/ 1109 h 1060"/>
                <a:gd name="T196" fmla="+- 0 2528 237"/>
                <a:gd name="T197" fmla="*/ T196 w 2639"/>
                <a:gd name="T198" fmla="+- 0 996 93"/>
                <a:gd name="T199" fmla="*/ 996 h 1060"/>
                <a:gd name="T200" fmla="+- 0 2565 237"/>
                <a:gd name="T201" fmla="*/ T200 w 2639"/>
                <a:gd name="T202" fmla="+- 0 1049 93"/>
                <a:gd name="T203" fmla="*/ 1049 h 1060"/>
                <a:gd name="T204" fmla="+- 0 2540 237"/>
                <a:gd name="T205" fmla="*/ T204 w 2639"/>
                <a:gd name="T206" fmla="+- 0 1046 93"/>
                <a:gd name="T207" fmla="*/ 1046 h 1060"/>
                <a:gd name="T208" fmla="+- 0 2512 237"/>
                <a:gd name="T209" fmla="*/ T208 w 2639"/>
                <a:gd name="T210" fmla="+- 0 1079 93"/>
                <a:gd name="T211" fmla="*/ 1079 h 1060"/>
                <a:gd name="T212" fmla="+- 0 2542 237"/>
                <a:gd name="T213" fmla="*/ T212 w 2639"/>
                <a:gd name="T214" fmla="+- 0 1114 93"/>
                <a:gd name="T215" fmla="*/ 1114 h 1060"/>
                <a:gd name="T216" fmla="+- 0 2654 237"/>
                <a:gd name="T217" fmla="*/ T216 w 2639"/>
                <a:gd name="T218" fmla="+- 0 1053 93"/>
                <a:gd name="T219" fmla="*/ 1053 h 1060"/>
                <a:gd name="T220" fmla="+- 0 2666 237"/>
                <a:gd name="T221" fmla="*/ T220 w 2639"/>
                <a:gd name="T222" fmla="+- 0 668 93"/>
                <a:gd name="T223" fmla="*/ 668 h 1060"/>
                <a:gd name="T224" fmla="+- 0 2553 237"/>
                <a:gd name="T225" fmla="*/ T224 w 2639"/>
                <a:gd name="T226" fmla="+- 0 468 93"/>
                <a:gd name="T227" fmla="*/ 468 h 1060"/>
                <a:gd name="T228" fmla="+- 0 2531 237"/>
                <a:gd name="T229" fmla="*/ T228 w 2639"/>
                <a:gd name="T230" fmla="+- 0 327 93"/>
                <a:gd name="T231" fmla="*/ 327 h 1060"/>
                <a:gd name="T232" fmla="+- 0 2345 237"/>
                <a:gd name="T233" fmla="*/ T232 w 2639"/>
                <a:gd name="T234" fmla="+- 0 857 93"/>
                <a:gd name="T235" fmla="*/ 857 h 1060"/>
                <a:gd name="T236" fmla="+- 0 2875 237"/>
                <a:gd name="T237" fmla="*/ T236 w 2639"/>
                <a:gd name="T238" fmla="+- 0 753 93"/>
                <a:gd name="T239" fmla="*/ 753 h 106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</a:cxnLst>
              <a:rect l="0" t="0" r="r" b="b"/>
              <a:pathLst>
                <a:path w="2639" h="1060">
                  <a:moveTo>
                    <a:pt x="22" y="899"/>
                  </a:moveTo>
                  <a:lnTo>
                    <a:pt x="0" y="899"/>
                  </a:lnTo>
                  <a:lnTo>
                    <a:pt x="0" y="1024"/>
                  </a:lnTo>
                  <a:lnTo>
                    <a:pt x="22" y="1024"/>
                  </a:lnTo>
                  <a:lnTo>
                    <a:pt x="22" y="899"/>
                  </a:lnTo>
                  <a:close/>
                  <a:moveTo>
                    <a:pt x="154" y="988"/>
                  </a:moveTo>
                  <a:lnTo>
                    <a:pt x="153" y="973"/>
                  </a:lnTo>
                  <a:lnTo>
                    <a:pt x="152" y="968"/>
                  </a:lnTo>
                  <a:lnTo>
                    <a:pt x="146" y="953"/>
                  </a:lnTo>
                  <a:lnTo>
                    <a:pt x="145" y="951"/>
                  </a:lnTo>
                  <a:lnTo>
                    <a:pt x="133" y="941"/>
                  </a:lnTo>
                  <a:lnTo>
                    <a:pt x="133" y="940"/>
                  </a:lnTo>
                  <a:lnTo>
                    <a:pt x="133" y="973"/>
                  </a:lnTo>
                  <a:lnTo>
                    <a:pt x="95" y="973"/>
                  </a:lnTo>
                  <a:lnTo>
                    <a:pt x="96" y="962"/>
                  </a:lnTo>
                  <a:lnTo>
                    <a:pt x="102" y="953"/>
                  </a:lnTo>
                  <a:lnTo>
                    <a:pt x="127" y="953"/>
                  </a:lnTo>
                  <a:lnTo>
                    <a:pt x="132" y="962"/>
                  </a:lnTo>
                  <a:lnTo>
                    <a:pt x="133" y="973"/>
                  </a:lnTo>
                  <a:lnTo>
                    <a:pt x="133" y="940"/>
                  </a:lnTo>
                  <a:lnTo>
                    <a:pt x="113" y="937"/>
                  </a:lnTo>
                  <a:lnTo>
                    <a:pt x="96" y="940"/>
                  </a:lnTo>
                  <a:lnTo>
                    <a:pt x="83" y="950"/>
                  </a:lnTo>
                  <a:lnTo>
                    <a:pt x="76" y="964"/>
                  </a:lnTo>
                  <a:lnTo>
                    <a:pt x="73" y="982"/>
                  </a:lnTo>
                  <a:lnTo>
                    <a:pt x="76" y="1001"/>
                  </a:lnTo>
                  <a:lnTo>
                    <a:pt x="85" y="1015"/>
                  </a:lnTo>
                  <a:lnTo>
                    <a:pt x="99" y="1023"/>
                  </a:lnTo>
                  <a:lnTo>
                    <a:pt x="118" y="1026"/>
                  </a:lnTo>
                  <a:lnTo>
                    <a:pt x="130" y="1026"/>
                  </a:lnTo>
                  <a:lnTo>
                    <a:pt x="139" y="1024"/>
                  </a:lnTo>
                  <a:lnTo>
                    <a:pt x="148" y="1020"/>
                  </a:lnTo>
                  <a:lnTo>
                    <a:pt x="148" y="1010"/>
                  </a:lnTo>
                  <a:lnTo>
                    <a:pt x="148" y="1001"/>
                  </a:lnTo>
                  <a:lnTo>
                    <a:pt x="139" y="1006"/>
                  </a:lnTo>
                  <a:lnTo>
                    <a:pt x="130" y="1010"/>
                  </a:lnTo>
                  <a:lnTo>
                    <a:pt x="105" y="1010"/>
                  </a:lnTo>
                  <a:lnTo>
                    <a:pt x="96" y="1002"/>
                  </a:lnTo>
                  <a:lnTo>
                    <a:pt x="95" y="988"/>
                  </a:lnTo>
                  <a:lnTo>
                    <a:pt x="154" y="988"/>
                  </a:lnTo>
                  <a:close/>
                  <a:moveTo>
                    <a:pt x="385" y="966"/>
                  </a:moveTo>
                  <a:lnTo>
                    <a:pt x="380" y="938"/>
                  </a:lnTo>
                  <a:lnTo>
                    <a:pt x="371" y="926"/>
                  </a:lnTo>
                  <a:lnTo>
                    <a:pt x="365" y="920"/>
                  </a:lnTo>
                  <a:lnTo>
                    <a:pt x="361" y="918"/>
                  </a:lnTo>
                  <a:lnTo>
                    <a:pt x="361" y="966"/>
                  </a:lnTo>
                  <a:lnTo>
                    <a:pt x="358" y="983"/>
                  </a:lnTo>
                  <a:lnTo>
                    <a:pt x="349" y="996"/>
                  </a:lnTo>
                  <a:lnTo>
                    <a:pt x="337" y="1003"/>
                  </a:lnTo>
                  <a:lnTo>
                    <a:pt x="323" y="1006"/>
                  </a:lnTo>
                  <a:lnTo>
                    <a:pt x="310" y="1006"/>
                  </a:lnTo>
                  <a:lnTo>
                    <a:pt x="310" y="926"/>
                  </a:lnTo>
                  <a:lnTo>
                    <a:pt x="323" y="926"/>
                  </a:lnTo>
                  <a:lnTo>
                    <a:pt x="337" y="929"/>
                  </a:lnTo>
                  <a:lnTo>
                    <a:pt x="349" y="937"/>
                  </a:lnTo>
                  <a:lnTo>
                    <a:pt x="358" y="949"/>
                  </a:lnTo>
                  <a:lnTo>
                    <a:pt x="361" y="966"/>
                  </a:lnTo>
                  <a:lnTo>
                    <a:pt x="361" y="918"/>
                  </a:lnTo>
                  <a:lnTo>
                    <a:pt x="344" y="911"/>
                  </a:lnTo>
                  <a:lnTo>
                    <a:pt x="318" y="908"/>
                  </a:lnTo>
                  <a:lnTo>
                    <a:pt x="286" y="908"/>
                  </a:lnTo>
                  <a:lnTo>
                    <a:pt x="286" y="1024"/>
                  </a:lnTo>
                  <a:lnTo>
                    <a:pt x="318" y="1024"/>
                  </a:lnTo>
                  <a:lnTo>
                    <a:pt x="344" y="1022"/>
                  </a:lnTo>
                  <a:lnTo>
                    <a:pt x="365" y="1013"/>
                  </a:lnTo>
                  <a:lnTo>
                    <a:pt x="371" y="1006"/>
                  </a:lnTo>
                  <a:lnTo>
                    <a:pt x="380" y="995"/>
                  </a:lnTo>
                  <a:lnTo>
                    <a:pt x="385" y="966"/>
                  </a:lnTo>
                  <a:close/>
                  <a:moveTo>
                    <a:pt x="497" y="903"/>
                  </a:moveTo>
                  <a:lnTo>
                    <a:pt x="474" y="903"/>
                  </a:lnTo>
                  <a:lnTo>
                    <a:pt x="461" y="927"/>
                  </a:lnTo>
                  <a:lnTo>
                    <a:pt x="474" y="927"/>
                  </a:lnTo>
                  <a:lnTo>
                    <a:pt x="497" y="903"/>
                  </a:lnTo>
                  <a:close/>
                  <a:moveTo>
                    <a:pt x="513" y="988"/>
                  </a:moveTo>
                  <a:lnTo>
                    <a:pt x="512" y="973"/>
                  </a:lnTo>
                  <a:lnTo>
                    <a:pt x="511" y="968"/>
                  </a:lnTo>
                  <a:lnTo>
                    <a:pt x="505" y="953"/>
                  </a:lnTo>
                  <a:lnTo>
                    <a:pt x="505" y="951"/>
                  </a:lnTo>
                  <a:lnTo>
                    <a:pt x="492" y="941"/>
                  </a:lnTo>
                  <a:lnTo>
                    <a:pt x="492" y="940"/>
                  </a:lnTo>
                  <a:lnTo>
                    <a:pt x="492" y="973"/>
                  </a:lnTo>
                  <a:lnTo>
                    <a:pt x="454" y="973"/>
                  </a:lnTo>
                  <a:lnTo>
                    <a:pt x="455" y="962"/>
                  </a:lnTo>
                  <a:lnTo>
                    <a:pt x="461" y="953"/>
                  </a:lnTo>
                  <a:lnTo>
                    <a:pt x="486" y="953"/>
                  </a:lnTo>
                  <a:lnTo>
                    <a:pt x="491" y="962"/>
                  </a:lnTo>
                  <a:lnTo>
                    <a:pt x="492" y="973"/>
                  </a:lnTo>
                  <a:lnTo>
                    <a:pt x="492" y="940"/>
                  </a:lnTo>
                  <a:lnTo>
                    <a:pt x="472" y="937"/>
                  </a:lnTo>
                  <a:lnTo>
                    <a:pt x="455" y="940"/>
                  </a:lnTo>
                  <a:lnTo>
                    <a:pt x="443" y="950"/>
                  </a:lnTo>
                  <a:lnTo>
                    <a:pt x="435" y="964"/>
                  </a:lnTo>
                  <a:lnTo>
                    <a:pt x="433" y="982"/>
                  </a:lnTo>
                  <a:lnTo>
                    <a:pt x="436" y="1001"/>
                  </a:lnTo>
                  <a:lnTo>
                    <a:pt x="444" y="1015"/>
                  </a:lnTo>
                  <a:lnTo>
                    <a:pt x="458" y="1023"/>
                  </a:lnTo>
                  <a:lnTo>
                    <a:pt x="477" y="1026"/>
                  </a:lnTo>
                  <a:lnTo>
                    <a:pt x="489" y="1026"/>
                  </a:lnTo>
                  <a:lnTo>
                    <a:pt x="499" y="1024"/>
                  </a:lnTo>
                  <a:lnTo>
                    <a:pt x="507" y="1020"/>
                  </a:lnTo>
                  <a:lnTo>
                    <a:pt x="507" y="1010"/>
                  </a:lnTo>
                  <a:lnTo>
                    <a:pt x="507" y="1001"/>
                  </a:lnTo>
                  <a:lnTo>
                    <a:pt x="499" y="1006"/>
                  </a:lnTo>
                  <a:lnTo>
                    <a:pt x="489" y="1010"/>
                  </a:lnTo>
                  <a:lnTo>
                    <a:pt x="465" y="1010"/>
                  </a:lnTo>
                  <a:lnTo>
                    <a:pt x="455" y="1002"/>
                  </a:lnTo>
                  <a:lnTo>
                    <a:pt x="454" y="988"/>
                  </a:lnTo>
                  <a:lnTo>
                    <a:pt x="513" y="988"/>
                  </a:lnTo>
                  <a:close/>
                  <a:moveTo>
                    <a:pt x="648" y="981"/>
                  </a:moveTo>
                  <a:lnTo>
                    <a:pt x="647" y="964"/>
                  </a:lnTo>
                  <a:lnTo>
                    <a:pt x="642" y="954"/>
                  </a:lnTo>
                  <a:lnTo>
                    <a:pt x="641" y="951"/>
                  </a:lnTo>
                  <a:lnTo>
                    <a:pt x="640" y="950"/>
                  </a:lnTo>
                  <a:lnTo>
                    <a:pt x="629" y="940"/>
                  </a:lnTo>
                  <a:lnTo>
                    <a:pt x="625" y="939"/>
                  </a:lnTo>
                  <a:lnTo>
                    <a:pt x="625" y="993"/>
                  </a:lnTo>
                  <a:lnTo>
                    <a:pt x="621" y="1009"/>
                  </a:lnTo>
                  <a:lnTo>
                    <a:pt x="591" y="1009"/>
                  </a:lnTo>
                  <a:lnTo>
                    <a:pt x="587" y="993"/>
                  </a:lnTo>
                  <a:lnTo>
                    <a:pt x="587" y="969"/>
                  </a:lnTo>
                  <a:lnTo>
                    <a:pt x="592" y="954"/>
                  </a:lnTo>
                  <a:lnTo>
                    <a:pt x="621" y="954"/>
                  </a:lnTo>
                  <a:lnTo>
                    <a:pt x="625" y="969"/>
                  </a:lnTo>
                  <a:lnTo>
                    <a:pt x="625" y="993"/>
                  </a:lnTo>
                  <a:lnTo>
                    <a:pt x="625" y="939"/>
                  </a:lnTo>
                  <a:lnTo>
                    <a:pt x="612" y="937"/>
                  </a:lnTo>
                  <a:lnTo>
                    <a:pt x="599" y="937"/>
                  </a:lnTo>
                  <a:lnTo>
                    <a:pt x="591" y="942"/>
                  </a:lnTo>
                  <a:lnTo>
                    <a:pt x="586" y="951"/>
                  </a:lnTo>
                  <a:lnTo>
                    <a:pt x="585" y="951"/>
                  </a:lnTo>
                  <a:lnTo>
                    <a:pt x="585" y="939"/>
                  </a:lnTo>
                  <a:lnTo>
                    <a:pt x="564" y="939"/>
                  </a:lnTo>
                  <a:lnTo>
                    <a:pt x="564" y="1059"/>
                  </a:lnTo>
                  <a:lnTo>
                    <a:pt x="586" y="1059"/>
                  </a:lnTo>
                  <a:lnTo>
                    <a:pt x="586" y="1015"/>
                  </a:lnTo>
                  <a:lnTo>
                    <a:pt x="587" y="1015"/>
                  </a:lnTo>
                  <a:lnTo>
                    <a:pt x="595" y="1024"/>
                  </a:lnTo>
                  <a:lnTo>
                    <a:pt x="602" y="1026"/>
                  </a:lnTo>
                  <a:lnTo>
                    <a:pt x="612" y="1026"/>
                  </a:lnTo>
                  <a:lnTo>
                    <a:pt x="629" y="1023"/>
                  </a:lnTo>
                  <a:lnTo>
                    <a:pt x="638" y="1015"/>
                  </a:lnTo>
                  <a:lnTo>
                    <a:pt x="640" y="1013"/>
                  </a:lnTo>
                  <a:lnTo>
                    <a:pt x="642" y="1009"/>
                  </a:lnTo>
                  <a:lnTo>
                    <a:pt x="647" y="998"/>
                  </a:lnTo>
                  <a:lnTo>
                    <a:pt x="648" y="981"/>
                  </a:lnTo>
                  <a:close/>
                  <a:moveTo>
                    <a:pt x="714" y="55"/>
                  </a:moveTo>
                  <a:lnTo>
                    <a:pt x="525" y="55"/>
                  </a:lnTo>
                  <a:lnTo>
                    <a:pt x="528" y="556"/>
                  </a:lnTo>
                  <a:lnTo>
                    <a:pt x="526" y="556"/>
                  </a:lnTo>
                  <a:lnTo>
                    <a:pt x="264" y="55"/>
                  </a:lnTo>
                  <a:lnTo>
                    <a:pt x="1" y="55"/>
                  </a:lnTo>
                  <a:lnTo>
                    <a:pt x="1" y="793"/>
                  </a:lnTo>
                  <a:lnTo>
                    <a:pt x="191" y="793"/>
                  </a:lnTo>
                  <a:lnTo>
                    <a:pt x="184" y="289"/>
                  </a:lnTo>
                  <a:lnTo>
                    <a:pt x="186" y="289"/>
                  </a:lnTo>
                  <a:lnTo>
                    <a:pt x="457" y="793"/>
                  </a:lnTo>
                  <a:lnTo>
                    <a:pt x="714" y="793"/>
                  </a:lnTo>
                  <a:lnTo>
                    <a:pt x="714" y="55"/>
                  </a:lnTo>
                  <a:close/>
                  <a:moveTo>
                    <a:pt x="771" y="1024"/>
                  </a:moveTo>
                  <a:lnTo>
                    <a:pt x="771" y="1017"/>
                  </a:lnTo>
                  <a:lnTo>
                    <a:pt x="770" y="1012"/>
                  </a:lnTo>
                  <a:lnTo>
                    <a:pt x="770" y="1010"/>
                  </a:lnTo>
                  <a:lnTo>
                    <a:pt x="770" y="998"/>
                  </a:lnTo>
                  <a:lnTo>
                    <a:pt x="770" y="985"/>
                  </a:lnTo>
                  <a:lnTo>
                    <a:pt x="770" y="971"/>
                  </a:lnTo>
                  <a:lnTo>
                    <a:pt x="768" y="956"/>
                  </a:lnTo>
                  <a:lnTo>
                    <a:pt x="766" y="953"/>
                  </a:lnTo>
                  <a:lnTo>
                    <a:pt x="761" y="945"/>
                  </a:lnTo>
                  <a:lnTo>
                    <a:pt x="750" y="939"/>
                  </a:lnTo>
                  <a:lnTo>
                    <a:pt x="733" y="937"/>
                  </a:lnTo>
                  <a:lnTo>
                    <a:pt x="723" y="937"/>
                  </a:lnTo>
                  <a:lnTo>
                    <a:pt x="712" y="939"/>
                  </a:lnTo>
                  <a:lnTo>
                    <a:pt x="703" y="943"/>
                  </a:lnTo>
                  <a:lnTo>
                    <a:pt x="704" y="962"/>
                  </a:lnTo>
                  <a:lnTo>
                    <a:pt x="711" y="957"/>
                  </a:lnTo>
                  <a:lnTo>
                    <a:pt x="721" y="953"/>
                  </a:lnTo>
                  <a:lnTo>
                    <a:pt x="743" y="953"/>
                  </a:lnTo>
                  <a:lnTo>
                    <a:pt x="750" y="958"/>
                  </a:lnTo>
                  <a:lnTo>
                    <a:pt x="750" y="971"/>
                  </a:lnTo>
                  <a:lnTo>
                    <a:pt x="750" y="985"/>
                  </a:lnTo>
                  <a:lnTo>
                    <a:pt x="749" y="992"/>
                  </a:lnTo>
                  <a:lnTo>
                    <a:pt x="749" y="998"/>
                  </a:lnTo>
                  <a:lnTo>
                    <a:pt x="745" y="1002"/>
                  </a:lnTo>
                  <a:lnTo>
                    <a:pt x="741" y="1007"/>
                  </a:lnTo>
                  <a:lnTo>
                    <a:pt x="736" y="1010"/>
                  </a:lnTo>
                  <a:lnTo>
                    <a:pt x="721" y="1010"/>
                  </a:lnTo>
                  <a:lnTo>
                    <a:pt x="715" y="1007"/>
                  </a:lnTo>
                  <a:lnTo>
                    <a:pt x="715" y="986"/>
                  </a:lnTo>
                  <a:lnTo>
                    <a:pt x="730" y="985"/>
                  </a:lnTo>
                  <a:lnTo>
                    <a:pt x="750" y="985"/>
                  </a:lnTo>
                  <a:lnTo>
                    <a:pt x="750" y="971"/>
                  </a:lnTo>
                  <a:lnTo>
                    <a:pt x="728" y="971"/>
                  </a:lnTo>
                  <a:lnTo>
                    <a:pt x="717" y="972"/>
                  </a:lnTo>
                  <a:lnTo>
                    <a:pt x="700" y="981"/>
                  </a:lnTo>
                  <a:lnTo>
                    <a:pt x="694" y="988"/>
                  </a:lnTo>
                  <a:lnTo>
                    <a:pt x="694" y="1017"/>
                  </a:lnTo>
                  <a:lnTo>
                    <a:pt x="709" y="1026"/>
                  </a:lnTo>
                  <a:lnTo>
                    <a:pt x="734" y="1026"/>
                  </a:lnTo>
                  <a:lnTo>
                    <a:pt x="745" y="1021"/>
                  </a:lnTo>
                  <a:lnTo>
                    <a:pt x="750" y="1012"/>
                  </a:lnTo>
                  <a:lnTo>
                    <a:pt x="751" y="1012"/>
                  </a:lnTo>
                  <a:lnTo>
                    <a:pt x="751" y="1020"/>
                  </a:lnTo>
                  <a:lnTo>
                    <a:pt x="752" y="1024"/>
                  </a:lnTo>
                  <a:lnTo>
                    <a:pt x="771" y="1024"/>
                  </a:lnTo>
                  <a:close/>
                  <a:moveTo>
                    <a:pt x="876" y="937"/>
                  </a:moveTo>
                  <a:lnTo>
                    <a:pt x="874" y="937"/>
                  </a:lnTo>
                  <a:lnTo>
                    <a:pt x="856" y="937"/>
                  </a:lnTo>
                  <a:lnTo>
                    <a:pt x="847" y="950"/>
                  </a:lnTo>
                  <a:lnTo>
                    <a:pt x="846" y="958"/>
                  </a:lnTo>
                  <a:lnTo>
                    <a:pt x="846" y="939"/>
                  </a:lnTo>
                  <a:lnTo>
                    <a:pt x="826" y="939"/>
                  </a:lnTo>
                  <a:lnTo>
                    <a:pt x="826" y="1024"/>
                  </a:lnTo>
                  <a:lnTo>
                    <a:pt x="848" y="1024"/>
                  </a:lnTo>
                  <a:lnTo>
                    <a:pt x="848" y="958"/>
                  </a:lnTo>
                  <a:lnTo>
                    <a:pt x="870" y="958"/>
                  </a:lnTo>
                  <a:lnTo>
                    <a:pt x="874" y="959"/>
                  </a:lnTo>
                  <a:lnTo>
                    <a:pt x="876" y="960"/>
                  </a:lnTo>
                  <a:lnTo>
                    <a:pt x="876" y="937"/>
                  </a:lnTo>
                  <a:close/>
                  <a:moveTo>
                    <a:pt x="974" y="1024"/>
                  </a:moveTo>
                  <a:lnTo>
                    <a:pt x="974" y="1007"/>
                  </a:lnTo>
                  <a:lnTo>
                    <a:pt x="971" y="1008"/>
                  </a:lnTo>
                  <a:lnTo>
                    <a:pt x="968" y="1009"/>
                  </a:lnTo>
                  <a:lnTo>
                    <a:pt x="955" y="1009"/>
                  </a:lnTo>
                  <a:lnTo>
                    <a:pt x="953" y="1002"/>
                  </a:lnTo>
                  <a:lnTo>
                    <a:pt x="953" y="955"/>
                  </a:lnTo>
                  <a:lnTo>
                    <a:pt x="973" y="955"/>
                  </a:lnTo>
                  <a:lnTo>
                    <a:pt x="973" y="939"/>
                  </a:lnTo>
                  <a:lnTo>
                    <a:pt x="953" y="939"/>
                  </a:lnTo>
                  <a:lnTo>
                    <a:pt x="953" y="914"/>
                  </a:lnTo>
                  <a:lnTo>
                    <a:pt x="931" y="921"/>
                  </a:lnTo>
                  <a:lnTo>
                    <a:pt x="931" y="939"/>
                  </a:lnTo>
                  <a:lnTo>
                    <a:pt x="914" y="939"/>
                  </a:lnTo>
                  <a:lnTo>
                    <a:pt x="914" y="955"/>
                  </a:lnTo>
                  <a:lnTo>
                    <a:pt x="931" y="955"/>
                  </a:lnTo>
                  <a:lnTo>
                    <a:pt x="931" y="1016"/>
                  </a:lnTo>
                  <a:lnTo>
                    <a:pt x="940" y="1026"/>
                  </a:lnTo>
                  <a:lnTo>
                    <a:pt x="965" y="1026"/>
                  </a:lnTo>
                  <a:lnTo>
                    <a:pt x="970" y="1026"/>
                  </a:lnTo>
                  <a:lnTo>
                    <a:pt x="974" y="1024"/>
                  </a:lnTo>
                  <a:close/>
                  <a:moveTo>
                    <a:pt x="1097" y="988"/>
                  </a:moveTo>
                  <a:lnTo>
                    <a:pt x="1095" y="973"/>
                  </a:lnTo>
                  <a:lnTo>
                    <a:pt x="1095" y="968"/>
                  </a:lnTo>
                  <a:lnTo>
                    <a:pt x="1089" y="953"/>
                  </a:lnTo>
                  <a:lnTo>
                    <a:pt x="1088" y="951"/>
                  </a:lnTo>
                  <a:lnTo>
                    <a:pt x="1076" y="941"/>
                  </a:lnTo>
                  <a:lnTo>
                    <a:pt x="1075" y="940"/>
                  </a:lnTo>
                  <a:lnTo>
                    <a:pt x="1075" y="973"/>
                  </a:lnTo>
                  <a:lnTo>
                    <a:pt x="1037" y="973"/>
                  </a:lnTo>
                  <a:lnTo>
                    <a:pt x="1038" y="962"/>
                  </a:lnTo>
                  <a:lnTo>
                    <a:pt x="1045" y="953"/>
                  </a:lnTo>
                  <a:lnTo>
                    <a:pt x="1070" y="953"/>
                  </a:lnTo>
                  <a:lnTo>
                    <a:pt x="1075" y="962"/>
                  </a:lnTo>
                  <a:lnTo>
                    <a:pt x="1075" y="973"/>
                  </a:lnTo>
                  <a:lnTo>
                    <a:pt x="1075" y="940"/>
                  </a:lnTo>
                  <a:lnTo>
                    <a:pt x="1056" y="937"/>
                  </a:lnTo>
                  <a:lnTo>
                    <a:pt x="1038" y="940"/>
                  </a:lnTo>
                  <a:lnTo>
                    <a:pt x="1026" y="950"/>
                  </a:lnTo>
                  <a:lnTo>
                    <a:pt x="1019" y="964"/>
                  </a:lnTo>
                  <a:lnTo>
                    <a:pt x="1016" y="982"/>
                  </a:lnTo>
                  <a:lnTo>
                    <a:pt x="1019" y="1001"/>
                  </a:lnTo>
                  <a:lnTo>
                    <a:pt x="1028" y="1015"/>
                  </a:lnTo>
                  <a:lnTo>
                    <a:pt x="1042" y="1023"/>
                  </a:lnTo>
                  <a:lnTo>
                    <a:pt x="1061" y="1026"/>
                  </a:lnTo>
                  <a:lnTo>
                    <a:pt x="1073" y="1026"/>
                  </a:lnTo>
                  <a:lnTo>
                    <a:pt x="1082" y="1024"/>
                  </a:lnTo>
                  <a:lnTo>
                    <a:pt x="1090" y="1020"/>
                  </a:lnTo>
                  <a:lnTo>
                    <a:pt x="1090" y="1010"/>
                  </a:lnTo>
                  <a:lnTo>
                    <a:pt x="1090" y="1001"/>
                  </a:lnTo>
                  <a:lnTo>
                    <a:pt x="1082" y="1006"/>
                  </a:lnTo>
                  <a:lnTo>
                    <a:pt x="1073" y="1010"/>
                  </a:lnTo>
                  <a:lnTo>
                    <a:pt x="1048" y="1010"/>
                  </a:lnTo>
                  <a:lnTo>
                    <a:pt x="1038" y="1002"/>
                  </a:lnTo>
                  <a:lnTo>
                    <a:pt x="1037" y="988"/>
                  </a:lnTo>
                  <a:lnTo>
                    <a:pt x="1097" y="988"/>
                  </a:lnTo>
                  <a:close/>
                  <a:moveTo>
                    <a:pt x="1273" y="970"/>
                  </a:moveTo>
                  <a:lnTo>
                    <a:pt x="1272" y="957"/>
                  </a:lnTo>
                  <a:lnTo>
                    <a:pt x="1268" y="946"/>
                  </a:lnTo>
                  <a:lnTo>
                    <a:pt x="1259" y="939"/>
                  </a:lnTo>
                  <a:lnTo>
                    <a:pt x="1246" y="937"/>
                  </a:lnTo>
                  <a:lnTo>
                    <a:pt x="1236" y="937"/>
                  </a:lnTo>
                  <a:lnTo>
                    <a:pt x="1224" y="941"/>
                  </a:lnTo>
                  <a:lnTo>
                    <a:pt x="1219" y="952"/>
                  </a:lnTo>
                  <a:lnTo>
                    <a:pt x="1214" y="941"/>
                  </a:lnTo>
                  <a:lnTo>
                    <a:pt x="1206" y="937"/>
                  </a:lnTo>
                  <a:lnTo>
                    <a:pt x="1186" y="937"/>
                  </a:lnTo>
                  <a:lnTo>
                    <a:pt x="1175" y="940"/>
                  </a:lnTo>
                  <a:lnTo>
                    <a:pt x="1168" y="951"/>
                  </a:lnTo>
                  <a:lnTo>
                    <a:pt x="1168" y="939"/>
                  </a:lnTo>
                  <a:lnTo>
                    <a:pt x="1147" y="939"/>
                  </a:lnTo>
                  <a:lnTo>
                    <a:pt x="1147" y="1024"/>
                  </a:lnTo>
                  <a:lnTo>
                    <a:pt x="1170" y="1024"/>
                  </a:lnTo>
                  <a:lnTo>
                    <a:pt x="1170" y="972"/>
                  </a:lnTo>
                  <a:lnTo>
                    <a:pt x="1171" y="954"/>
                  </a:lnTo>
                  <a:lnTo>
                    <a:pt x="1199" y="954"/>
                  </a:lnTo>
                  <a:lnTo>
                    <a:pt x="1199" y="1024"/>
                  </a:lnTo>
                  <a:lnTo>
                    <a:pt x="1221" y="1024"/>
                  </a:lnTo>
                  <a:lnTo>
                    <a:pt x="1221" y="972"/>
                  </a:lnTo>
                  <a:lnTo>
                    <a:pt x="1223" y="954"/>
                  </a:lnTo>
                  <a:lnTo>
                    <a:pt x="1251" y="954"/>
                  </a:lnTo>
                  <a:lnTo>
                    <a:pt x="1251" y="1024"/>
                  </a:lnTo>
                  <a:lnTo>
                    <a:pt x="1273" y="1024"/>
                  </a:lnTo>
                  <a:lnTo>
                    <a:pt x="1273" y="970"/>
                  </a:lnTo>
                  <a:close/>
                  <a:moveTo>
                    <a:pt x="1404" y="988"/>
                  </a:moveTo>
                  <a:lnTo>
                    <a:pt x="1403" y="973"/>
                  </a:lnTo>
                  <a:lnTo>
                    <a:pt x="1402" y="968"/>
                  </a:lnTo>
                  <a:lnTo>
                    <a:pt x="1396" y="953"/>
                  </a:lnTo>
                  <a:lnTo>
                    <a:pt x="1396" y="951"/>
                  </a:lnTo>
                  <a:lnTo>
                    <a:pt x="1383" y="941"/>
                  </a:lnTo>
                  <a:lnTo>
                    <a:pt x="1383" y="940"/>
                  </a:lnTo>
                  <a:lnTo>
                    <a:pt x="1383" y="973"/>
                  </a:lnTo>
                  <a:lnTo>
                    <a:pt x="1345" y="973"/>
                  </a:lnTo>
                  <a:lnTo>
                    <a:pt x="1346" y="962"/>
                  </a:lnTo>
                  <a:lnTo>
                    <a:pt x="1352" y="953"/>
                  </a:lnTo>
                  <a:lnTo>
                    <a:pt x="1377" y="953"/>
                  </a:lnTo>
                  <a:lnTo>
                    <a:pt x="1382" y="962"/>
                  </a:lnTo>
                  <a:lnTo>
                    <a:pt x="1383" y="973"/>
                  </a:lnTo>
                  <a:lnTo>
                    <a:pt x="1383" y="940"/>
                  </a:lnTo>
                  <a:lnTo>
                    <a:pt x="1363" y="937"/>
                  </a:lnTo>
                  <a:lnTo>
                    <a:pt x="1346" y="940"/>
                  </a:lnTo>
                  <a:lnTo>
                    <a:pt x="1334" y="950"/>
                  </a:lnTo>
                  <a:lnTo>
                    <a:pt x="1326" y="964"/>
                  </a:lnTo>
                  <a:lnTo>
                    <a:pt x="1324" y="982"/>
                  </a:lnTo>
                  <a:lnTo>
                    <a:pt x="1327" y="1001"/>
                  </a:lnTo>
                  <a:lnTo>
                    <a:pt x="1335" y="1015"/>
                  </a:lnTo>
                  <a:lnTo>
                    <a:pt x="1349" y="1023"/>
                  </a:lnTo>
                  <a:lnTo>
                    <a:pt x="1368" y="1026"/>
                  </a:lnTo>
                  <a:lnTo>
                    <a:pt x="1380" y="1026"/>
                  </a:lnTo>
                  <a:lnTo>
                    <a:pt x="1390" y="1024"/>
                  </a:lnTo>
                  <a:lnTo>
                    <a:pt x="1398" y="1020"/>
                  </a:lnTo>
                  <a:lnTo>
                    <a:pt x="1398" y="1010"/>
                  </a:lnTo>
                  <a:lnTo>
                    <a:pt x="1398" y="1001"/>
                  </a:lnTo>
                  <a:lnTo>
                    <a:pt x="1390" y="1006"/>
                  </a:lnTo>
                  <a:lnTo>
                    <a:pt x="1380" y="1010"/>
                  </a:lnTo>
                  <a:lnTo>
                    <a:pt x="1356" y="1010"/>
                  </a:lnTo>
                  <a:lnTo>
                    <a:pt x="1346" y="1002"/>
                  </a:lnTo>
                  <a:lnTo>
                    <a:pt x="1345" y="988"/>
                  </a:lnTo>
                  <a:lnTo>
                    <a:pt x="1404" y="988"/>
                  </a:lnTo>
                  <a:close/>
                  <a:moveTo>
                    <a:pt x="1464" y="518"/>
                  </a:moveTo>
                  <a:lnTo>
                    <a:pt x="1455" y="444"/>
                  </a:lnTo>
                  <a:lnTo>
                    <a:pt x="1431" y="381"/>
                  </a:lnTo>
                  <a:lnTo>
                    <a:pt x="1417" y="363"/>
                  </a:lnTo>
                  <a:lnTo>
                    <a:pt x="1392" y="328"/>
                  </a:lnTo>
                  <a:lnTo>
                    <a:pt x="1340" y="285"/>
                  </a:lnTo>
                  <a:lnTo>
                    <a:pt x="1278" y="255"/>
                  </a:lnTo>
                  <a:lnTo>
                    <a:pt x="1258" y="249"/>
                  </a:lnTo>
                  <a:lnTo>
                    <a:pt x="1258" y="518"/>
                  </a:lnTo>
                  <a:lnTo>
                    <a:pt x="1250" y="576"/>
                  </a:lnTo>
                  <a:lnTo>
                    <a:pt x="1227" y="626"/>
                  </a:lnTo>
                  <a:lnTo>
                    <a:pt x="1187" y="660"/>
                  </a:lnTo>
                  <a:lnTo>
                    <a:pt x="1128" y="672"/>
                  </a:lnTo>
                  <a:lnTo>
                    <a:pt x="1069" y="660"/>
                  </a:lnTo>
                  <a:lnTo>
                    <a:pt x="1028" y="626"/>
                  </a:lnTo>
                  <a:lnTo>
                    <a:pt x="1005" y="576"/>
                  </a:lnTo>
                  <a:lnTo>
                    <a:pt x="998" y="518"/>
                  </a:lnTo>
                  <a:lnTo>
                    <a:pt x="1005" y="459"/>
                  </a:lnTo>
                  <a:lnTo>
                    <a:pt x="1028" y="409"/>
                  </a:lnTo>
                  <a:lnTo>
                    <a:pt x="1069" y="375"/>
                  </a:lnTo>
                  <a:lnTo>
                    <a:pt x="1128" y="363"/>
                  </a:lnTo>
                  <a:lnTo>
                    <a:pt x="1187" y="375"/>
                  </a:lnTo>
                  <a:lnTo>
                    <a:pt x="1227" y="409"/>
                  </a:lnTo>
                  <a:lnTo>
                    <a:pt x="1250" y="459"/>
                  </a:lnTo>
                  <a:lnTo>
                    <a:pt x="1258" y="518"/>
                  </a:lnTo>
                  <a:lnTo>
                    <a:pt x="1258" y="249"/>
                  </a:lnTo>
                  <a:lnTo>
                    <a:pt x="1206" y="236"/>
                  </a:lnTo>
                  <a:lnTo>
                    <a:pt x="1128" y="229"/>
                  </a:lnTo>
                  <a:lnTo>
                    <a:pt x="1049" y="236"/>
                  </a:lnTo>
                  <a:lnTo>
                    <a:pt x="978" y="255"/>
                  </a:lnTo>
                  <a:lnTo>
                    <a:pt x="915" y="285"/>
                  </a:lnTo>
                  <a:lnTo>
                    <a:pt x="864" y="328"/>
                  </a:lnTo>
                  <a:lnTo>
                    <a:pt x="825" y="381"/>
                  </a:lnTo>
                  <a:lnTo>
                    <a:pt x="800" y="444"/>
                  </a:lnTo>
                  <a:lnTo>
                    <a:pt x="791" y="518"/>
                  </a:lnTo>
                  <a:lnTo>
                    <a:pt x="800" y="591"/>
                  </a:lnTo>
                  <a:lnTo>
                    <a:pt x="825" y="655"/>
                  </a:lnTo>
                  <a:lnTo>
                    <a:pt x="864" y="708"/>
                  </a:lnTo>
                  <a:lnTo>
                    <a:pt x="915" y="750"/>
                  </a:lnTo>
                  <a:lnTo>
                    <a:pt x="978" y="780"/>
                  </a:lnTo>
                  <a:lnTo>
                    <a:pt x="1049" y="799"/>
                  </a:lnTo>
                  <a:lnTo>
                    <a:pt x="1128" y="806"/>
                  </a:lnTo>
                  <a:lnTo>
                    <a:pt x="1206" y="799"/>
                  </a:lnTo>
                  <a:lnTo>
                    <a:pt x="1278" y="780"/>
                  </a:lnTo>
                  <a:lnTo>
                    <a:pt x="1340" y="750"/>
                  </a:lnTo>
                  <a:lnTo>
                    <a:pt x="1392" y="708"/>
                  </a:lnTo>
                  <a:lnTo>
                    <a:pt x="1418" y="672"/>
                  </a:lnTo>
                  <a:lnTo>
                    <a:pt x="1431" y="655"/>
                  </a:lnTo>
                  <a:lnTo>
                    <a:pt x="1455" y="591"/>
                  </a:lnTo>
                  <a:lnTo>
                    <a:pt x="1464" y="518"/>
                  </a:lnTo>
                  <a:close/>
                  <a:moveTo>
                    <a:pt x="1534" y="970"/>
                  </a:moveTo>
                  <a:lnTo>
                    <a:pt x="1532" y="957"/>
                  </a:lnTo>
                  <a:lnTo>
                    <a:pt x="1527" y="946"/>
                  </a:lnTo>
                  <a:lnTo>
                    <a:pt x="1518" y="939"/>
                  </a:lnTo>
                  <a:lnTo>
                    <a:pt x="1505" y="937"/>
                  </a:lnTo>
                  <a:lnTo>
                    <a:pt x="1493" y="937"/>
                  </a:lnTo>
                  <a:lnTo>
                    <a:pt x="1484" y="940"/>
                  </a:lnTo>
                  <a:lnTo>
                    <a:pt x="1477" y="950"/>
                  </a:lnTo>
                  <a:lnTo>
                    <a:pt x="1476" y="950"/>
                  </a:lnTo>
                  <a:lnTo>
                    <a:pt x="1476" y="939"/>
                  </a:lnTo>
                  <a:lnTo>
                    <a:pt x="1455" y="939"/>
                  </a:lnTo>
                  <a:lnTo>
                    <a:pt x="1455" y="1024"/>
                  </a:lnTo>
                  <a:lnTo>
                    <a:pt x="1477" y="1024"/>
                  </a:lnTo>
                  <a:lnTo>
                    <a:pt x="1477" y="971"/>
                  </a:lnTo>
                  <a:lnTo>
                    <a:pt x="1481" y="954"/>
                  </a:lnTo>
                  <a:lnTo>
                    <a:pt x="1511" y="954"/>
                  </a:lnTo>
                  <a:lnTo>
                    <a:pt x="1512" y="1024"/>
                  </a:lnTo>
                  <a:lnTo>
                    <a:pt x="1534" y="1024"/>
                  </a:lnTo>
                  <a:lnTo>
                    <a:pt x="1534" y="970"/>
                  </a:lnTo>
                  <a:close/>
                  <a:moveTo>
                    <a:pt x="1641" y="1024"/>
                  </a:moveTo>
                  <a:lnTo>
                    <a:pt x="1641" y="1007"/>
                  </a:lnTo>
                  <a:lnTo>
                    <a:pt x="1638" y="1008"/>
                  </a:lnTo>
                  <a:lnTo>
                    <a:pt x="1634" y="1009"/>
                  </a:lnTo>
                  <a:lnTo>
                    <a:pt x="1622" y="1009"/>
                  </a:lnTo>
                  <a:lnTo>
                    <a:pt x="1620" y="1002"/>
                  </a:lnTo>
                  <a:lnTo>
                    <a:pt x="1620" y="955"/>
                  </a:lnTo>
                  <a:lnTo>
                    <a:pt x="1640" y="955"/>
                  </a:lnTo>
                  <a:lnTo>
                    <a:pt x="1640" y="939"/>
                  </a:lnTo>
                  <a:lnTo>
                    <a:pt x="1620" y="939"/>
                  </a:lnTo>
                  <a:lnTo>
                    <a:pt x="1620" y="914"/>
                  </a:lnTo>
                  <a:lnTo>
                    <a:pt x="1598" y="921"/>
                  </a:lnTo>
                  <a:lnTo>
                    <a:pt x="1598" y="939"/>
                  </a:lnTo>
                  <a:lnTo>
                    <a:pt x="1581" y="939"/>
                  </a:lnTo>
                  <a:lnTo>
                    <a:pt x="1581" y="955"/>
                  </a:lnTo>
                  <a:lnTo>
                    <a:pt x="1598" y="955"/>
                  </a:lnTo>
                  <a:lnTo>
                    <a:pt x="1598" y="1016"/>
                  </a:lnTo>
                  <a:lnTo>
                    <a:pt x="1607" y="1026"/>
                  </a:lnTo>
                  <a:lnTo>
                    <a:pt x="1631" y="1026"/>
                  </a:lnTo>
                  <a:lnTo>
                    <a:pt x="1637" y="1026"/>
                  </a:lnTo>
                  <a:lnTo>
                    <a:pt x="1641" y="1024"/>
                  </a:lnTo>
                  <a:close/>
                  <a:moveTo>
                    <a:pt x="1843" y="988"/>
                  </a:moveTo>
                  <a:lnTo>
                    <a:pt x="1842" y="973"/>
                  </a:lnTo>
                  <a:lnTo>
                    <a:pt x="1841" y="968"/>
                  </a:lnTo>
                  <a:lnTo>
                    <a:pt x="1835" y="953"/>
                  </a:lnTo>
                  <a:lnTo>
                    <a:pt x="1835" y="951"/>
                  </a:lnTo>
                  <a:lnTo>
                    <a:pt x="1822" y="941"/>
                  </a:lnTo>
                  <a:lnTo>
                    <a:pt x="1822" y="940"/>
                  </a:lnTo>
                  <a:lnTo>
                    <a:pt x="1822" y="973"/>
                  </a:lnTo>
                  <a:lnTo>
                    <a:pt x="1784" y="973"/>
                  </a:lnTo>
                  <a:lnTo>
                    <a:pt x="1785" y="962"/>
                  </a:lnTo>
                  <a:lnTo>
                    <a:pt x="1791" y="953"/>
                  </a:lnTo>
                  <a:lnTo>
                    <a:pt x="1816" y="953"/>
                  </a:lnTo>
                  <a:lnTo>
                    <a:pt x="1821" y="962"/>
                  </a:lnTo>
                  <a:lnTo>
                    <a:pt x="1822" y="973"/>
                  </a:lnTo>
                  <a:lnTo>
                    <a:pt x="1822" y="940"/>
                  </a:lnTo>
                  <a:lnTo>
                    <a:pt x="1802" y="937"/>
                  </a:lnTo>
                  <a:lnTo>
                    <a:pt x="1785" y="940"/>
                  </a:lnTo>
                  <a:lnTo>
                    <a:pt x="1773" y="950"/>
                  </a:lnTo>
                  <a:lnTo>
                    <a:pt x="1765" y="964"/>
                  </a:lnTo>
                  <a:lnTo>
                    <a:pt x="1763" y="982"/>
                  </a:lnTo>
                  <a:lnTo>
                    <a:pt x="1766" y="1001"/>
                  </a:lnTo>
                  <a:lnTo>
                    <a:pt x="1774" y="1015"/>
                  </a:lnTo>
                  <a:lnTo>
                    <a:pt x="1788" y="1023"/>
                  </a:lnTo>
                  <a:lnTo>
                    <a:pt x="1807" y="1026"/>
                  </a:lnTo>
                  <a:lnTo>
                    <a:pt x="1819" y="1026"/>
                  </a:lnTo>
                  <a:lnTo>
                    <a:pt x="1829" y="1024"/>
                  </a:lnTo>
                  <a:lnTo>
                    <a:pt x="1837" y="1020"/>
                  </a:lnTo>
                  <a:lnTo>
                    <a:pt x="1837" y="1010"/>
                  </a:lnTo>
                  <a:lnTo>
                    <a:pt x="1837" y="1001"/>
                  </a:lnTo>
                  <a:lnTo>
                    <a:pt x="1829" y="1006"/>
                  </a:lnTo>
                  <a:lnTo>
                    <a:pt x="1819" y="1010"/>
                  </a:lnTo>
                  <a:lnTo>
                    <a:pt x="1795" y="1010"/>
                  </a:lnTo>
                  <a:lnTo>
                    <a:pt x="1785" y="1002"/>
                  </a:lnTo>
                  <a:lnTo>
                    <a:pt x="1784" y="988"/>
                  </a:lnTo>
                  <a:lnTo>
                    <a:pt x="1843" y="988"/>
                  </a:lnTo>
                  <a:close/>
                  <a:moveTo>
                    <a:pt x="1951" y="998"/>
                  </a:moveTo>
                  <a:lnTo>
                    <a:pt x="1945" y="982"/>
                  </a:lnTo>
                  <a:lnTo>
                    <a:pt x="1931" y="974"/>
                  </a:lnTo>
                  <a:lnTo>
                    <a:pt x="1918" y="970"/>
                  </a:lnTo>
                  <a:lnTo>
                    <a:pt x="1912" y="962"/>
                  </a:lnTo>
                  <a:lnTo>
                    <a:pt x="1912" y="955"/>
                  </a:lnTo>
                  <a:lnTo>
                    <a:pt x="1919" y="953"/>
                  </a:lnTo>
                  <a:lnTo>
                    <a:pt x="1933" y="953"/>
                  </a:lnTo>
                  <a:lnTo>
                    <a:pt x="1938" y="954"/>
                  </a:lnTo>
                  <a:lnTo>
                    <a:pt x="1945" y="957"/>
                  </a:lnTo>
                  <a:lnTo>
                    <a:pt x="1947" y="940"/>
                  </a:lnTo>
                  <a:lnTo>
                    <a:pt x="1933" y="937"/>
                  </a:lnTo>
                  <a:lnTo>
                    <a:pt x="1922" y="937"/>
                  </a:lnTo>
                  <a:lnTo>
                    <a:pt x="1910" y="938"/>
                  </a:lnTo>
                  <a:lnTo>
                    <a:pt x="1899" y="943"/>
                  </a:lnTo>
                  <a:lnTo>
                    <a:pt x="1891" y="951"/>
                  </a:lnTo>
                  <a:lnTo>
                    <a:pt x="1889" y="963"/>
                  </a:lnTo>
                  <a:lnTo>
                    <a:pt x="1895" y="980"/>
                  </a:lnTo>
                  <a:lnTo>
                    <a:pt x="1908" y="987"/>
                  </a:lnTo>
                  <a:lnTo>
                    <a:pt x="1921" y="991"/>
                  </a:lnTo>
                  <a:lnTo>
                    <a:pt x="1927" y="1000"/>
                  </a:lnTo>
                  <a:lnTo>
                    <a:pt x="1927" y="1008"/>
                  </a:lnTo>
                  <a:lnTo>
                    <a:pt x="1918" y="1010"/>
                  </a:lnTo>
                  <a:lnTo>
                    <a:pt x="1905" y="1010"/>
                  </a:lnTo>
                  <a:lnTo>
                    <a:pt x="1898" y="1008"/>
                  </a:lnTo>
                  <a:lnTo>
                    <a:pt x="1891" y="1004"/>
                  </a:lnTo>
                  <a:lnTo>
                    <a:pt x="1889" y="1023"/>
                  </a:lnTo>
                  <a:lnTo>
                    <a:pt x="1898" y="1025"/>
                  </a:lnTo>
                  <a:lnTo>
                    <a:pt x="1906" y="1026"/>
                  </a:lnTo>
                  <a:lnTo>
                    <a:pt x="1915" y="1026"/>
                  </a:lnTo>
                  <a:lnTo>
                    <a:pt x="1928" y="1025"/>
                  </a:lnTo>
                  <a:lnTo>
                    <a:pt x="1940" y="1020"/>
                  </a:lnTo>
                  <a:lnTo>
                    <a:pt x="1948" y="1011"/>
                  </a:lnTo>
                  <a:lnTo>
                    <a:pt x="1951" y="998"/>
                  </a:lnTo>
                  <a:close/>
                  <a:moveTo>
                    <a:pt x="1962" y="236"/>
                  </a:moveTo>
                  <a:lnTo>
                    <a:pt x="1946" y="233"/>
                  </a:lnTo>
                  <a:lnTo>
                    <a:pt x="1929" y="231"/>
                  </a:lnTo>
                  <a:lnTo>
                    <a:pt x="1912" y="230"/>
                  </a:lnTo>
                  <a:lnTo>
                    <a:pt x="1894" y="229"/>
                  </a:lnTo>
                  <a:lnTo>
                    <a:pt x="1836" y="237"/>
                  </a:lnTo>
                  <a:lnTo>
                    <a:pt x="1789" y="260"/>
                  </a:lnTo>
                  <a:lnTo>
                    <a:pt x="1752" y="296"/>
                  </a:lnTo>
                  <a:lnTo>
                    <a:pt x="1723" y="344"/>
                  </a:lnTo>
                  <a:lnTo>
                    <a:pt x="1721" y="344"/>
                  </a:lnTo>
                  <a:lnTo>
                    <a:pt x="1721" y="242"/>
                  </a:lnTo>
                  <a:lnTo>
                    <a:pt x="1539" y="242"/>
                  </a:lnTo>
                  <a:lnTo>
                    <a:pt x="1539" y="793"/>
                  </a:lnTo>
                  <a:lnTo>
                    <a:pt x="1739" y="793"/>
                  </a:lnTo>
                  <a:lnTo>
                    <a:pt x="1739" y="560"/>
                  </a:lnTo>
                  <a:lnTo>
                    <a:pt x="1748" y="488"/>
                  </a:lnTo>
                  <a:lnTo>
                    <a:pt x="1776" y="434"/>
                  </a:lnTo>
                  <a:lnTo>
                    <a:pt x="1822" y="400"/>
                  </a:lnTo>
                  <a:lnTo>
                    <a:pt x="1884" y="388"/>
                  </a:lnTo>
                  <a:lnTo>
                    <a:pt x="1901" y="388"/>
                  </a:lnTo>
                  <a:lnTo>
                    <a:pt x="1918" y="389"/>
                  </a:lnTo>
                  <a:lnTo>
                    <a:pt x="1935" y="391"/>
                  </a:lnTo>
                  <a:lnTo>
                    <a:pt x="1952" y="394"/>
                  </a:lnTo>
                  <a:lnTo>
                    <a:pt x="1962" y="236"/>
                  </a:lnTo>
                  <a:close/>
                  <a:moveTo>
                    <a:pt x="2052" y="1024"/>
                  </a:moveTo>
                  <a:lnTo>
                    <a:pt x="2052" y="1007"/>
                  </a:lnTo>
                  <a:lnTo>
                    <a:pt x="2049" y="1008"/>
                  </a:lnTo>
                  <a:lnTo>
                    <a:pt x="2046" y="1009"/>
                  </a:lnTo>
                  <a:lnTo>
                    <a:pt x="2033" y="1009"/>
                  </a:lnTo>
                  <a:lnTo>
                    <a:pt x="2031" y="1002"/>
                  </a:lnTo>
                  <a:lnTo>
                    <a:pt x="2031" y="955"/>
                  </a:lnTo>
                  <a:lnTo>
                    <a:pt x="2051" y="955"/>
                  </a:lnTo>
                  <a:lnTo>
                    <a:pt x="2051" y="939"/>
                  </a:lnTo>
                  <a:lnTo>
                    <a:pt x="2031" y="939"/>
                  </a:lnTo>
                  <a:lnTo>
                    <a:pt x="2031" y="914"/>
                  </a:lnTo>
                  <a:lnTo>
                    <a:pt x="2009" y="921"/>
                  </a:lnTo>
                  <a:lnTo>
                    <a:pt x="2009" y="939"/>
                  </a:lnTo>
                  <a:lnTo>
                    <a:pt x="1992" y="939"/>
                  </a:lnTo>
                  <a:lnTo>
                    <a:pt x="1992" y="955"/>
                  </a:lnTo>
                  <a:lnTo>
                    <a:pt x="2009" y="955"/>
                  </a:lnTo>
                  <a:lnTo>
                    <a:pt x="2009" y="1016"/>
                  </a:lnTo>
                  <a:lnTo>
                    <a:pt x="2018" y="1026"/>
                  </a:lnTo>
                  <a:lnTo>
                    <a:pt x="2043" y="1026"/>
                  </a:lnTo>
                  <a:lnTo>
                    <a:pt x="2048" y="1026"/>
                  </a:lnTo>
                  <a:lnTo>
                    <a:pt x="2052" y="1024"/>
                  </a:lnTo>
                  <a:close/>
                  <a:moveTo>
                    <a:pt x="2202" y="899"/>
                  </a:moveTo>
                  <a:lnTo>
                    <a:pt x="2180" y="899"/>
                  </a:lnTo>
                  <a:lnTo>
                    <a:pt x="2180" y="1024"/>
                  </a:lnTo>
                  <a:lnTo>
                    <a:pt x="2202" y="1024"/>
                  </a:lnTo>
                  <a:lnTo>
                    <a:pt x="2202" y="899"/>
                  </a:lnTo>
                  <a:close/>
                  <a:moveTo>
                    <a:pt x="2305" y="927"/>
                  </a:moveTo>
                  <a:lnTo>
                    <a:pt x="2291" y="903"/>
                  </a:lnTo>
                  <a:lnTo>
                    <a:pt x="2268" y="903"/>
                  </a:lnTo>
                  <a:lnTo>
                    <a:pt x="2291" y="927"/>
                  </a:lnTo>
                  <a:lnTo>
                    <a:pt x="2305" y="927"/>
                  </a:lnTo>
                  <a:close/>
                  <a:moveTo>
                    <a:pt x="2331" y="1024"/>
                  </a:moveTo>
                  <a:lnTo>
                    <a:pt x="2330" y="1017"/>
                  </a:lnTo>
                  <a:lnTo>
                    <a:pt x="2330" y="1012"/>
                  </a:lnTo>
                  <a:lnTo>
                    <a:pt x="2330" y="1010"/>
                  </a:lnTo>
                  <a:lnTo>
                    <a:pt x="2330" y="998"/>
                  </a:lnTo>
                  <a:lnTo>
                    <a:pt x="2330" y="985"/>
                  </a:lnTo>
                  <a:lnTo>
                    <a:pt x="2329" y="971"/>
                  </a:lnTo>
                  <a:lnTo>
                    <a:pt x="2328" y="956"/>
                  </a:lnTo>
                  <a:lnTo>
                    <a:pt x="2326" y="953"/>
                  </a:lnTo>
                  <a:lnTo>
                    <a:pt x="2321" y="945"/>
                  </a:lnTo>
                  <a:lnTo>
                    <a:pt x="2309" y="939"/>
                  </a:lnTo>
                  <a:lnTo>
                    <a:pt x="2293" y="937"/>
                  </a:lnTo>
                  <a:lnTo>
                    <a:pt x="2283" y="937"/>
                  </a:lnTo>
                  <a:lnTo>
                    <a:pt x="2271" y="939"/>
                  </a:lnTo>
                  <a:lnTo>
                    <a:pt x="2263" y="943"/>
                  </a:lnTo>
                  <a:lnTo>
                    <a:pt x="2263" y="962"/>
                  </a:lnTo>
                  <a:lnTo>
                    <a:pt x="2271" y="957"/>
                  </a:lnTo>
                  <a:lnTo>
                    <a:pt x="2280" y="953"/>
                  </a:lnTo>
                  <a:lnTo>
                    <a:pt x="2303" y="953"/>
                  </a:lnTo>
                  <a:lnTo>
                    <a:pt x="2309" y="958"/>
                  </a:lnTo>
                  <a:lnTo>
                    <a:pt x="2309" y="971"/>
                  </a:lnTo>
                  <a:lnTo>
                    <a:pt x="2309" y="985"/>
                  </a:lnTo>
                  <a:lnTo>
                    <a:pt x="2309" y="992"/>
                  </a:lnTo>
                  <a:lnTo>
                    <a:pt x="2308" y="998"/>
                  </a:lnTo>
                  <a:lnTo>
                    <a:pt x="2305" y="1002"/>
                  </a:lnTo>
                  <a:lnTo>
                    <a:pt x="2301" y="1007"/>
                  </a:lnTo>
                  <a:lnTo>
                    <a:pt x="2296" y="1010"/>
                  </a:lnTo>
                  <a:lnTo>
                    <a:pt x="2281" y="1010"/>
                  </a:lnTo>
                  <a:lnTo>
                    <a:pt x="2275" y="1007"/>
                  </a:lnTo>
                  <a:lnTo>
                    <a:pt x="2275" y="986"/>
                  </a:lnTo>
                  <a:lnTo>
                    <a:pt x="2290" y="985"/>
                  </a:lnTo>
                  <a:lnTo>
                    <a:pt x="2309" y="985"/>
                  </a:lnTo>
                  <a:lnTo>
                    <a:pt x="2309" y="971"/>
                  </a:lnTo>
                  <a:lnTo>
                    <a:pt x="2288" y="971"/>
                  </a:lnTo>
                  <a:lnTo>
                    <a:pt x="2277" y="972"/>
                  </a:lnTo>
                  <a:lnTo>
                    <a:pt x="2260" y="981"/>
                  </a:lnTo>
                  <a:lnTo>
                    <a:pt x="2253" y="988"/>
                  </a:lnTo>
                  <a:lnTo>
                    <a:pt x="2253" y="1017"/>
                  </a:lnTo>
                  <a:lnTo>
                    <a:pt x="2268" y="1026"/>
                  </a:lnTo>
                  <a:lnTo>
                    <a:pt x="2294" y="1026"/>
                  </a:lnTo>
                  <a:lnTo>
                    <a:pt x="2305" y="1021"/>
                  </a:lnTo>
                  <a:lnTo>
                    <a:pt x="2310" y="1012"/>
                  </a:lnTo>
                  <a:lnTo>
                    <a:pt x="2310" y="1020"/>
                  </a:lnTo>
                  <a:lnTo>
                    <a:pt x="2311" y="1024"/>
                  </a:lnTo>
                  <a:lnTo>
                    <a:pt x="2331" y="1024"/>
                  </a:lnTo>
                  <a:close/>
                  <a:moveTo>
                    <a:pt x="2634" y="954"/>
                  </a:moveTo>
                  <a:lnTo>
                    <a:pt x="2622" y="942"/>
                  </a:lnTo>
                  <a:lnTo>
                    <a:pt x="2597" y="942"/>
                  </a:lnTo>
                  <a:lnTo>
                    <a:pt x="2588" y="950"/>
                  </a:lnTo>
                  <a:lnTo>
                    <a:pt x="2584" y="960"/>
                  </a:lnTo>
                  <a:lnTo>
                    <a:pt x="2417" y="960"/>
                  </a:lnTo>
                  <a:lnTo>
                    <a:pt x="2417" y="976"/>
                  </a:lnTo>
                  <a:lnTo>
                    <a:pt x="2584" y="976"/>
                  </a:lnTo>
                  <a:lnTo>
                    <a:pt x="2588" y="986"/>
                  </a:lnTo>
                  <a:lnTo>
                    <a:pt x="2597" y="994"/>
                  </a:lnTo>
                  <a:lnTo>
                    <a:pt x="2622" y="994"/>
                  </a:lnTo>
                  <a:lnTo>
                    <a:pt x="2634" y="982"/>
                  </a:lnTo>
                  <a:lnTo>
                    <a:pt x="2634" y="954"/>
                  </a:lnTo>
                  <a:close/>
                  <a:moveTo>
                    <a:pt x="2638" y="0"/>
                  </a:moveTo>
                  <a:lnTo>
                    <a:pt x="2438" y="0"/>
                  </a:lnTo>
                  <a:lnTo>
                    <a:pt x="2438" y="519"/>
                  </a:lnTo>
                  <a:lnTo>
                    <a:pt x="2429" y="575"/>
                  </a:lnTo>
                  <a:lnTo>
                    <a:pt x="2402" y="620"/>
                  </a:lnTo>
                  <a:lnTo>
                    <a:pt x="2363" y="649"/>
                  </a:lnTo>
                  <a:lnTo>
                    <a:pt x="2316" y="660"/>
                  </a:lnTo>
                  <a:lnTo>
                    <a:pt x="2266" y="649"/>
                  </a:lnTo>
                  <a:lnTo>
                    <a:pt x="2227" y="619"/>
                  </a:lnTo>
                  <a:lnTo>
                    <a:pt x="2204" y="572"/>
                  </a:lnTo>
                  <a:lnTo>
                    <a:pt x="2195" y="512"/>
                  </a:lnTo>
                  <a:lnTo>
                    <a:pt x="2203" y="460"/>
                  </a:lnTo>
                  <a:lnTo>
                    <a:pt x="2227" y="416"/>
                  </a:lnTo>
                  <a:lnTo>
                    <a:pt x="2265" y="386"/>
                  </a:lnTo>
                  <a:lnTo>
                    <a:pt x="2316" y="375"/>
                  </a:lnTo>
                  <a:lnTo>
                    <a:pt x="2366" y="386"/>
                  </a:lnTo>
                  <a:lnTo>
                    <a:pt x="2405" y="416"/>
                  </a:lnTo>
                  <a:lnTo>
                    <a:pt x="2430" y="461"/>
                  </a:lnTo>
                  <a:lnTo>
                    <a:pt x="2438" y="519"/>
                  </a:lnTo>
                  <a:lnTo>
                    <a:pt x="2438" y="0"/>
                  </a:lnTo>
                  <a:lnTo>
                    <a:pt x="2437" y="0"/>
                  </a:lnTo>
                  <a:lnTo>
                    <a:pt x="2437" y="313"/>
                  </a:lnTo>
                  <a:lnTo>
                    <a:pt x="2435" y="313"/>
                  </a:lnTo>
                  <a:lnTo>
                    <a:pt x="2394" y="273"/>
                  </a:lnTo>
                  <a:lnTo>
                    <a:pt x="2347" y="247"/>
                  </a:lnTo>
                  <a:lnTo>
                    <a:pt x="2294" y="234"/>
                  </a:lnTo>
                  <a:lnTo>
                    <a:pt x="2236" y="229"/>
                  </a:lnTo>
                  <a:lnTo>
                    <a:pt x="2163" y="241"/>
                  </a:lnTo>
                  <a:lnTo>
                    <a:pt x="2101" y="271"/>
                  </a:lnTo>
                  <a:lnTo>
                    <a:pt x="2053" y="318"/>
                  </a:lnTo>
                  <a:lnTo>
                    <a:pt x="2017" y="375"/>
                  </a:lnTo>
                  <a:lnTo>
                    <a:pt x="1996" y="440"/>
                  </a:lnTo>
                  <a:lnTo>
                    <a:pt x="1989" y="507"/>
                  </a:lnTo>
                  <a:lnTo>
                    <a:pt x="1996" y="586"/>
                  </a:lnTo>
                  <a:lnTo>
                    <a:pt x="2019" y="657"/>
                  </a:lnTo>
                  <a:lnTo>
                    <a:pt x="2056" y="718"/>
                  </a:lnTo>
                  <a:lnTo>
                    <a:pt x="2108" y="764"/>
                  </a:lnTo>
                  <a:lnTo>
                    <a:pt x="2174" y="795"/>
                  </a:lnTo>
                  <a:lnTo>
                    <a:pt x="2253" y="806"/>
                  </a:lnTo>
                  <a:lnTo>
                    <a:pt x="2319" y="797"/>
                  </a:lnTo>
                  <a:lnTo>
                    <a:pt x="2377" y="773"/>
                  </a:lnTo>
                  <a:lnTo>
                    <a:pt x="2423" y="738"/>
                  </a:lnTo>
                  <a:lnTo>
                    <a:pt x="2452" y="695"/>
                  </a:lnTo>
                  <a:lnTo>
                    <a:pt x="2454" y="695"/>
                  </a:lnTo>
                  <a:lnTo>
                    <a:pt x="2454" y="793"/>
                  </a:lnTo>
                  <a:lnTo>
                    <a:pt x="2638" y="793"/>
                  </a:lnTo>
                  <a:lnTo>
                    <a:pt x="2638" y="695"/>
                  </a:lnTo>
                  <a:lnTo>
                    <a:pt x="2638" y="660"/>
                  </a:lnTo>
                  <a:lnTo>
                    <a:pt x="2638" y="375"/>
                  </a:lnTo>
                  <a:lnTo>
                    <a:pt x="2638" y="313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884480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6DCB41-ED56-F14B-EA57-2F5BA37EA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52CBD1-8490-7E43-7B13-3CDCD86D1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6E3CBB5-B316-C954-4E88-FF2A7B3B8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6566" y="2122665"/>
            <a:ext cx="5221185" cy="1590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SPORT</a:t>
            </a:r>
            <a:br>
              <a:rPr lang="en-US" sz="36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elodie.lamoitte@lenord.fr</a:t>
            </a:r>
            <a:br>
              <a:rPr lang="en-US" sz="2800" dirty="0"/>
            </a:br>
            <a:endParaRPr lang="en-US" sz="2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163D9AD-56AD-1435-669F-B0BAC59F31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11755DA-658E-25C2-1AA4-28940507A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20FA65-E815-296D-DFF3-EBA06D7B5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2267E3A-A058-5769-DAE5-BE57AAB20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40BF2E-56C7-5B58-964C-B421C7FB1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901B180-BD26-D74F-D01E-AC0108F21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BCEBB8-DE36-451A-4853-DF7ED0917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52" y="0"/>
            <a:ext cx="6196607" cy="65749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lvl="0"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ACTIVIT</a:t>
            </a:r>
            <a:r>
              <a:rPr lang="fr-FR" sz="2400" dirty="0">
                <a:solidFill>
                  <a:prstClr val="black"/>
                </a:solidFill>
              </a:rPr>
              <a:t>É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 SPORTIVES 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/ </a:t>
            </a:r>
            <a:r>
              <a:rPr lang="fr-FR" sz="2400" dirty="0">
                <a:latin typeface="Aptos" panose="02110004020202020204"/>
              </a:rPr>
              <a:t>BIEN-ÊTRE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</a:t>
            </a:r>
            <a:r>
              <a:rPr lang="fr-FR" sz="1800" dirty="0"/>
              <a:t>spa,</a:t>
            </a:r>
            <a:r>
              <a:rPr lang="fr-FR" sz="1800" dirty="0">
                <a:latin typeface="Aptos" panose="02110004020202020204"/>
              </a:rPr>
              <a:t> trottinettes,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800" dirty="0">
                <a:latin typeface="Aptos" panose="02110004020202020204"/>
              </a:rPr>
              <a:t>cartes-cadeaux, chèque UP, </a:t>
            </a:r>
            <a:r>
              <a:rPr lang="fr-FR" sz="1800" dirty="0" err="1">
                <a:latin typeface="Aptos" panose="02110004020202020204"/>
              </a:rPr>
              <a:t>cryo</a:t>
            </a:r>
            <a:r>
              <a:rPr lang="fr-FR" sz="1800" dirty="0">
                <a:latin typeface="Aptos" panose="02110004020202020204"/>
              </a:rPr>
              <a:t>/hydro, abonnements…)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>
              <a:buFontTx/>
              <a:buChar char="-"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</a:t>
            </a:r>
            <a:r>
              <a:rPr lang="fr-FR" sz="1800" b="1" dirty="0">
                <a:latin typeface="Aptos" panose="02110004020202020204"/>
              </a:rPr>
              <a:t>4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à </a:t>
            </a:r>
            <a:r>
              <a:rPr lang="fr-FR" sz="1800" b="1" dirty="0">
                <a:latin typeface="Aptos" panose="02110004020202020204"/>
              </a:rPr>
              <a:t>36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 </a:t>
            </a:r>
            <a:r>
              <a:rPr lang="fr-FR" sz="1800" dirty="0">
                <a:solidFill>
                  <a:prstClr val="black"/>
                </a:solidFill>
              </a:rPr>
              <a:t>et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</a:t>
            </a:r>
            <a:r>
              <a:rPr lang="fr-FR" sz="1800" dirty="0">
                <a:latin typeface="Aptos" panose="02110004020202020204"/>
              </a:rPr>
              <a:t>19,5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 </a:t>
            </a:r>
            <a:r>
              <a:rPr lang="fr-FR" sz="1800" dirty="0">
                <a:solidFill>
                  <a:prstClr val="black"/>
                </a:solidFill>
              </a:rPr>
              <a:t>(chiffres 2024) </a:t>
            </a:r>
            <a:endParaRPr kumimoji="0" lang="fr-FR" sz="1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Sans participation à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tarif préférentiel            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MANIFESTATIONS SPORTIVES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</a:t>
            </a:r>
            <a:r>
              <a:rPr lang="fr-FR" sz="1800" dirty="0">
                <a:latin typeface="Aptos" panose="02110004020202020204"/>
              </a:rPr>
              <a:t>football, rugby, tennis, basket…)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buFontTx/>
              <a:buChar char="-"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</a:t>
            </a:r>
            <a:r>
              <a:rPr lang="fr-FR" sz="1800" b="1" dirty="0">
                <a:latin typeface="Aptos" panose="02110004020202020204"/>
              </a:rPr>
              <a:t>4,7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à </a:t>
            </a:r>
            <a:r>
              <a:rPr lang="fr-FR" sz="1800" b="1" dirty="0">
                <a:latin typeface="Aptos" panose="02110004020202020204"/>
              </a:rPr>
              <a:t>37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 </a:t>
            </a:r>
            <a:r>
              <a:rPr lang="fr-FR" sz="1800" dirty="0">
                <a:solidFill>
                  <a:prstClr val="black"/>
                </a:solidFill>
              </a:rPr>
              <a:t>et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</a:t>
            </a:r>
            <a:r>
              <a:rPr lang="fr-FR" sz="1800" dirty="0">
                <a:latin typeface="Aptos" panose="02110004020202020204"/>
              </a:rPr>
              <a:t>17,6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 (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chiffres 2024) 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fr-FR" sz="2400" dirty="0">
                <a:latin typeface="Aptos" panose="02110004020202020204"/>
              </a:rPr>
              <a:t>S</a:t>
            </a:r>
            <a:r>
              <a:rPr lang="fr-FR" sz="2400" dirty="0">
                <a:solidFill>
                  <a:prstClr val="black"/>
                </a:solidFill>
              </a:rPr>
              <a:t>É</a:t>
            </a:r>
            <a:r>
              <a:rPr lang="fr-FR" sz="2400" dirty="0">
                <a:latin typeface="Aptos" panose="02110004020202020204"/>
              </a:rPr>
              <a:t>JOURS SPORTIFS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(randonnée, ski, multi sports…)</a:t>
            </a:r>
            <a:endParaRPr lang="fr-FR" sz="1800" dirty="0">
              <a:latin typeface="Aptos" panose="0211000402020202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moyenne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2</a:t>
            </a:r>
            <a:r>
              <a:rPr lang="fr-FR" sz="1800" b="1" dirty="0">
                <a:latin typeface="Aptos" panose="02110004020202020204"/>
              </a:rPr>
              <a:t>2,8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et 25%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(chiffres 2024) sur base d’un </a:t>
            </a:r>
            <a:r>
              <a:rPr kumimoji="0" lang="fr-FR" sz="180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quotient familial </a:t>
            </a:r>
            <a:r>
              <a:rPr lang="fr-FR" sz="1800" u="sng" dirty="0">
                <a:latin typeface="Aptos" panose="02110004020202020204"/>
              </a:rPr>
              <a:t>et aide forfaitaire par tranche</a:t>
            </a:r>
            <a:endParaRPr kumimoji="0" lang="fr-FR" sz="180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fr-FR" sz="2400" dirty="0">
                <a:latin typeface="Aptos" panose="02110004020202020204"/>
              </a:rPr>
              <a:t>CH</a:t>
            </a:r>
            <a:r>
              <a:rPr lang="fr-FR" sz="2400" dirty="0">
                <a:solidFill>
                  <a:prstClr val="black"/>
                </a:solidFill>
              </a:rPr>
              <a:t>É</a:t>
            </a:r>
            <a:r>
              <a:rPr lang="fr-FR" sz="2400" dirty="0">
                <a:latin typeface="Aptos" panose="02110004020202020204"/>
              </a:rPr>
              <a:t>QUIER SPORT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b="1" dirty="0">
                <a:latin typeface="Aptos" panose="02110004020202020204"/>
              </a:rPr>
              <a:t>36€ </a:t>
            </a:r>
            <a:r>
              <a:rPr lang="fr-FR" sz="1800" dirty="0">
                <a:latin typeface="Aptos" panose="02110004020202020204"/>
              </a:rPr>
              <a:t>par enfant entrant en 6</a:t>
            </a:r>
            <a:r>
              <a:rPr lang="fr-FR" sz="1800" baseline="30000" dirty="0">
                <a:latin typeface="Aptos" panose="02110004020202020204"/>
              </a:rPr>
              <a:t>ème</a:t>
            </a:r>
            <a:r>
              <a:rPr lang="fr-FR" sz="1800" dirty="0">
                <a:latin typeface="Aptos" panose="02110004020202020204"/>
              </a:rPr>
              <a:t> et pratiquant une activité sportive </a:t>
            </a:r>
            <a:r>
              <a:rPr lang="fr-FR" sz="1800" b="1" dirty="0">
                <a:latin typeface="Aptos" panose="02110004020202020204"/>
              </a:rPr>
              <a:t>par adhérent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buFontTx/>
              <a:buChar char="-"/>
              <a:defRPr/>
            </a:pPr>
            <a:endParaRPr lang="fr-FR" sz="1400" b="1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endParaRPr lang="fr-FR" sz="2400" dirty="0"/>
          </a:p>
          <a:p>
            <a:endParaRPr lang="fr-FR" sz="8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648359D-FB3B-F305-5ACD-523A291580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2" y="6365087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4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4B1747-02F5-77CE-30AD-C2E709979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110A521-A860-C141-AFE6-C9051C74A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F639619-CCD1-CA0B-54B5-E2B8B5033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58" y="2273136"/>
            <a:ext cx="5221185" cy="1590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TOURISME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800" dirty="0"/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(chiffres 2024)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mariechristine.tourneur@lenord.fr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anais.fermon@lenord.fr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endParaRPr lang="en-US" sz="1800" kern="12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00AF4B5-70DD-C845-85AA-CA7CCA824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F518539-3879-69C5-E4FA-266ACA2966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BBE6EC7-4EC7-8D7C-D565-89C4F7F87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D1236AC-7193-BC41-4E8C-005C04700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1D884B3-13DE-A5E4-16EF-067A7C60D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C42FB86-8A69-6D38-3E21-71058B35F7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BB94A7-8793-6F3B-AD82-A09570374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-16594"/>
            <a:ext cx="6451658" cy="6574972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fr-FR" dirty="0"/>
          </a:p>
          <a:p>
            <a:pPr lvl="0"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VOYAGES / S</a:t>
            </a:r>
            <a:r>
              <a:rPr lang="fr-FR" sz="2400" dirty="0">
                <a:solidFill>
                  <a:prstClr val="black"/>
                </a:solidFill>
              </a:rPr>
              <a:t>É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JOURS</a:t>
            </a:r>
            <a:r>
              <a:rPr lang="fr-FR" sz="2400" dirty="0">
                <a:latin typeface="Aptos" panose="02110004020202020204"/>
              </a:rPr>
              <a:t>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14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 du budget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7 à 22% </a:t>
            </a:r>
            <a:r>
              <a:rPr lang="fr-FR" sz="1800" dirty="0">
                <a:latin typeface="Aptos" panose="02110004020202020204"/>
              </a:rPr>
              <a:t>et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une moyenne de </a:t>
            </a:r>
            <a:r>
              <a:rPr lang="fr-FR" sz="1800" dirty="0">
                <a:latin typeface="Aptos" panose="02110004020202020204"/>
              </a:rPr>
              <a:t>7,7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 (9 voyages). Le COS applique un </a:t>
            </a:r>
            <a:r>
              <a:rPr kumimoji="0" lang="fr-FR" sz="180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quotient familial de 10 à 30%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pour les séjours </a:t>
            </a:r>
            <a:r>
              <a:rPr kumimoji="0" lang="fr-FR" sz="180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pendant les vacances scolaires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Sans participation à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tarif préférentiel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(12 voyages)            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latin typeface="Aptos" panose="02110004020202020204"/>
              </a:rPr>
              <a:t>ANIMATION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(diner spectacle, coffrets, bals</a:t>
            </a:r>
            <a:r>
              <a:rPr lang="fr-FR" sz="1800" dirty="0">
                <a:latin typeface="Aptos" panose="02110004020202020204"/>
              </a:rPr>
              <a:t>…) 3,5% du budget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18 à 43,5% </a:t>
            </a:r>
            <a:r>
              <a:rPr lang="fr-FR" sz="1800" dirty="0">
                <a:latin typeface="Aptos" panose="02110004020202020204"/>
              </a:rPr>
              <a:t>et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</a:t>
            </a:r>
            <a:r>
              <a:rPr lang="fr-FR" sz="1800" dirty="0">
                <a:latin typeface="Aptos" panose="02110004020202020204"/>
              </a:rPr>
              <a:t>19,5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latin typeface="Aptos" panose="02110004020202020204"/>
              </a:rPr>
              <a:t>SORTIES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5,5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% du budget</a:t>
            </a:r>
            <a:endParaRPr lang="fr-FR" sz="1800" dirty="0">
              <a:latin typeface="Aptos" panose="0211000402020202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14 à 51,7%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et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35% </a:t>
            </a:r>
            <a:endParaRPr kumimoji="0" lang="fr-FR" sz="180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latin typeface="Aptos" panose="02110004020202020204"/>
              </a:rPr>
              <a:t>WE &amp; MIDWEEK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20% du budget</a:t>
            </a:r>
            <a:endParaRPr lang="fr-FR" sz="2400" dirty="0">
              <a:latin typeface="Aptos" panose="0211000402020202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12,5 à 40,5%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et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28,4% </a:t>
            </a:r>
            <a:endParaRPr kumimoji="0" lang="fr-FR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LOCATIONS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(été, basse saison, nuitées…) 57% du budget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L’été un quotient familial de 10 à </a:t>
            </a:r>
            <a:r>
              <a:rPr lang="fr-FR" sz="1800" u="sng" dirty="0">
                <a:solidFill>
                  <a:prstClr val="black"/>
                </a:solidFill>
                <a:latin typeface="Aptos" panose="02110004020202020204"/>
              </a:rPr>
              <a:t>4</a:t>
            </a:r>
            <a:r>
              <a:rPr kumimoji="0" lang="fr-FR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0%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est appliqué avec une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moyenne de 37,4% </a:t>
            </a:r>
            <a:endParaRPr kumimoji="0" lang="fr-FR" sz="1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En basse saison la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varie de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8,7 à 48%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une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moyenne de 21% </a:t>
            </a:r>
            <a:endParaRPr kumimoji="0" lang="fr-FR" sz="180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buFontTx/>
              <a:buChar char="-"/>
              <a:defRPr/>
            </a:pPr>
            <a:endParaRPr lang="fr-FR" sz="1400" b="1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endParaRPr lang="fr-FR" sz="2400" dirty="0"/>
          </a:p>
          <a:p>
            <a:endParaRPr lang="fr-FR" sz="8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AFF3980-829F-C15D-88CB-4598A11970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89967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179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F65D39-364A-8C1D-97C5-AE42F40A4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761D90-71C6-5831-C4E4-C0240C6FF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D0B80840-B24B-81BA-F700-7831BB718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F63DF3F-620A-79FD-3DAA-C96B5B0FEC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26C42E81-25C7-E9C0-FD66-C4C8FB7114E4}"/>
              </a:ext>
            </a:extLst>
          </p:cNvPr>
          <p:cNvSpPr txBox="1">
            <a:spLocks/>
          </p:cNvSpPr>
          <p:nvPr/>
        </p:nvSpPr>
        <p:spPr>
          <a:xfrm>
            <a:off x="3273792" y="266321"/>
            <a:ext cx="3521953" cy="825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/>
              <a:t>Conventions COS</a:t>
            </a:r>
            <a:endParaRPr lang="fr-FR" sz="2400" dirty="0"/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0B7BA3A5-1D0E-2FFA-BE72-046DEF71BBFF}"/>
              </a:ext>
            </a:extLst>
          </p:cNvPr>
          <p:cNvSpPr txBox="1">
            <a:spLocks/>
          </p:cNvSpPr>
          <p:nvPr/>
        </p:nvSpPr>
        <p:spPr>
          <a:xfrm>
            <a:off x="433663" y="678947"/>
            <a:ext cx="5223867" cy="5691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0"/>
              </a:spcBef>
              <a:buNone/>
              <a:defRPr/>
            </a:pPr>
            <a:endParaRPr lang="fr-FR" sz="1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fr-FR" sz="2600" dirty="0"/>
          </a:p>
          <a:p>
            <a:r>
              <a:rPr lang="fr-FR" sz="1600" b="1" u="sng" dirty="0"/>
              <a:t>POUVOIR D’ACHAT</a:t>
            </a: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(remises en % ou numéraire ou gratuité sur frais d’inscription ou frais de port)</a:t>
            </a:r>
            <a:endParaRPr lang="fr-FR" sz="1600" b="1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Aides scolaires/garderies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 prestataires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Alimentation/restauration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Automobile/habitat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7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Loisirs/activités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4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Expertises/prêts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 prestataires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Art (photo/musique)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6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Carte/abonnement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6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Bien-être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5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Vestimentaire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r>
              <a:rPr lang="fr-FR" sz="1600" b="1" u="sng" dirty="0"/>
              <a:t>CULTURE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(remises en % ou numéraire)</a:t>
            </a:r>
            <a:endParaRPr lang="fr-FR" sz="1600" b="1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Salle de spectacle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12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Théâtre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4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Librairies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4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Musée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endParaRPr lang="fr-FR" sz="1600" b="1" dirty="0">
              <a:solidFill>
                <a:srgbClr val="FF0000"/>
              </a:solidFill>
            </a:endParaRPr>
          </a:p>
          <a:p>
            <a:r>
              <a:rPr lang="fr-FR" sz="1600" b="1" u="sng" dirty="0"/>
              <a:t>TOURISME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Voyagistes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remises de 5, 10, 13, 36 et 50% (6 prestataires)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Locations résidences et campings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remises de 3 à 50% (40 prestataires)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Nuitées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remises de 5, 10, 19, 20, 30 et 50% (9 prestataires)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Croisières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remises de 5 à 10% (3 prestataires)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Salons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entrée à prix réduit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(Destination salons)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fr-FR" sz="1600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1A8DE880-652B-AAEE-7A80-9D3B4BCDAC1B}"/>
              </a:ext>
            </a:extLst>
          </p:cNvPr>
          <p:cNvSpPr txBox="1">
            <a:spLocks/>
          </p:cNvSpPr>
          <p:nvPr/>
        </p:nvSpPr>
        <p:spPr>
          <a:xfrm>
            <a:off x="6091193" y="665750"/>
            <a:ext cx="5223867" cy="56910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0"/>
              </a:spcBef>
              <a:buNone/>
              <a:defRPr/>
            </a:pPr>
            <a:endParaRPr lang="fr-FR" sz="1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fr-FR" sz="2600" dirty="0"/>
          </a:p>
          <a:p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SPORT</a:t>
            </a:r>
            <a:r>
              <a:rPr kumimoji="0" lang="fr-FR" sz="1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(remises en % ou numéraire ou code promo ou gratuité sur frais d’inscription)</a:t>
            </a:r>
            <a:endParaRPr lang="fr-FR" sz="1600" b="1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Coaching sportif 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SPA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</a:t>
            </a:r>
            <a:r>
              <a:rPr kumimoji="0" lang="fr-FR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Eauzone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Zen, </a:t>
            </a:r>
            <a:r>
              <a:rPr kumimoji="0" lang="fr-FR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Zein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Vélos &amp; accessoires 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Bien-être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(Shiatsu,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Yogadays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Valcryo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Sport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d’eau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(Ondine, piscine de Quiévrechain, </a:t>
            </a:r>
            <a:r>
              <a:rPr lang="fr-FR" sz="1400" dirty="0" err="1">
                <a:solidFill>
                  <a:prstClr val="black"/>
                </a:solidFill>
                <a:latin typeface="Aptos" panose="02110004020202020204"/>
              </a:rPr>
              <a:t>Sourcéane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, Nungesser, </a:t>
            </a:r>
            <a:r>
              <a:rPr lang="fr-FR" sz="1400" dirty="0" err="1">
                <a:solidFill>
                  <a:prstClr val="black"/>
                </a:solidFill>
                <a:latin typeface="Aptos" panose="02110004020202020204"/>
              </a:rPr>
              <a:t>Aquasport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spcBef>
                <a:spcPts val="0"/>
              </a:spcBef>
              <a:buFontTx/>
              <a:buChar char="-"/>
              <a:defRPr/>
            </a:pP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Divers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400" dirty="0">
                <a:solidFill>
                  <a:prstClr val="black"/>
                </a:solidFill>
              </a:rPr>
              <a:t>(</a:t>
            </a:r>
            <a:r>
              <a:rPr lang="fr-FR" sz="1400" dirty="0" err="1">
                <a:solidFill>
                  <a:prstClr val="black"/>
                </a:solidFill>
              </a:rPr>
              <a:t>Kipstadium</a:t>
            </a:r>
            <a:r>
              <a:rPr lang="fr-FR" sz="1400" dirty="0">
                <a:solidFill>
                  <a:prstClr val="black"/>
                </a:solidFill>
              </a:rPr>
              <a:t>, Blue sport santé, Inesis golf </a:t>
            </a:r>
            <a:r>
              <a:rPr lang="fr-FR" sz="1400" dirty="0" err="1">
                <a:solidFill>
                  <a:prstClr val="black"/>
                </a:solidFill>
              </a:rPr>
              <a:t>park</a:t>
            </a:r>
            <a:r>
              <a:rPr lang="fr-FR" sz="1400" dirty="0">
                <a:solidFill>
                  <a:prstClr val="black"/>
                </a:solidFill>
              </a:rPr>
              <a:t>, Orange bleue fitness)</a:t>
            </a:r>
          </a:p>
          <a:p>
            <a:pPr marL="0" lvl="0" indent="0">
              <a:spcBef>
                <a:spcPts val="0"/>
              </a:spcBef>
              <a:buNone/>
              <a:defRPr/>
            </a:pPr>
            <a:endParaRPr lang="fr-FR" sz="14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r>
              <a:rPr lang="fr-FR" sz="1600" b="1" u="sng" dirty="0">
                <a:solidFill>
                  <a:prstClr val="black"/>
                </a:solidFill>
              </a:rPr>
              <a:t>SEJOURS JEUNESSE</a:t>
            </a:r>
            <a:r>
              <a:rPr lang="fr-FR" sz="1600" b="1" dirty="0">
                <a:solidFill>
                  <a:prstClr val="black"/>
                </a:solidFill>
              </a:rPr>
              <a:t> </a:t>
            </a:r>
            <a:r>
              <a:rPr lang="fr-FR" sz="1400" dirty="0">
                <a:solidFill>
                  <a:prstClr val="black"/>
                </a:solidFill>
              </a:rPr>
              <a:t>(remises en % ou code promo ou gratuité sur frais d’inscription)</a:t>
            </a:r>
            <a:endParaRPr lang="fr-FR" sz="1400" b="1" dirty="0"/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fr-FR" sz="1400" b="1" dirty="0">
                <a:latin typeface="Aptos" panose="020B0004020202020204" pitchFamily="34" charset="0"/>
              </a:rPr>
              <a:t>Action séjours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fr-FR" sz="1400" b="1" dirty="0">
                <a:latin typeface="Aptos" panose="020B0004020202020204" pitchFamily="34" charset="0"/>
              </a:rPr>
              <a:t>CEI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CESL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fr-FR" sz="1400" b="1" dirty="0" err="1">
                <a:latin typeface="Aptos" panose="020B0004020202020204" pitchFamily="34" charset="0"/>
              </a:rPr>
              <a:t>Djuringa</a:t>
            </a:r>
            <a:r>
              <a:rPr lang="fr-FR" sz="1400" b="1" dirty="0">
                <a:latin typeface="Aptos" panose="020B0004020202020204" pitchFamily="34" charset="0"/>
              </a:rPr>
              <a:t> juniors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EEDF Morbecque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fr-FR" sz="1400" b="1" dirty="0">
                <a:latin typeface="Aptos" panose="020B0004020202020204" pitchFamily="34" charset="0"/>
              </a:rPr>
              <a:t>Le temps des copains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Neige &amp; soleil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fr-FR" sz="1400" b="1" dirty="0">
                <a:latin typeface="Aptos" panose="020B0004020202020204" pitchFamily="34" charset="0"/>
              </a:rPr>
              <a:t>Supernova juniors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Telligo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Temps jeunes</a:t>
            </a: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fr-FR" sz="1400" b="1" dirty="0" err="1">
                <a:latin typeface="Aptos" panose="02110004020202020204"/>
              </a:rPr>
              <a:t>Totemia</a:t>
            </a:r>
            <a:endParaRPr lang="fr-FR" sz="1400" b="1" dirty="0">
              <a:latin typeface="Aptos" panose="02110004020202020204"/>
            </a:endParaRPr>
          </a:p>
          <a:p>
            <a:pPr>
              <a:spcBef>
                <a:spcPts val="0"/>
              </a:spcBef>
              <a:buFontTx/>
              <a:buChar char="-"/>
              <a:defRPr/>
            </a:pPr>
            <a:r>
              <a:rPr lang="fr-FR" sz="1400" b="1" dirty="0">
                <a:latin typeface="Aptos" panose="02110004020202020204"/>
              </a:rPr>
              <a:t>UCPA Odyssée et </a:t>
            </a:r>
            <a:r>
              <a:rPr lang="fr-FR" sz="1400" b="1" dirty="0" err="1">
                <a:latin typeface="Aptos" panose="02110004020202020204"/>
              </a:rPr>
              <a:t>Tootazimut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>
              <a:buNone/>
            </a:pPr>
            <a: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(.) </a:t>
            </a:r>
            <a:r>
              <a:rPr lang="fr-FR" sz="14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Ces listes ne sont pas exhaustives et sont amenées à </a:t>
            </a:r>
            <a:r>
              <a:rPr lang="fr-FR" sz="1400" u="sng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                    </a:t>
            </a:r>
            <a:r>
              <a:rPr lang="fr-FR" sz="14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évoluer et à être enrichies</a:t>
            </a:r>
          </a:p>
          <a:p>
            <a:pPr>
              <a:buNone/>
            </a:pPr>
            <a:endParaRPr lang="fr-FR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fr-FR" sz="16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A856486-8A96-5A83-25A9-E97D4363D6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642" y="6356789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836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30EBA3-4D2E-42E8-B828-834555328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28AA953-F4F9-4DC5-97C7-491F4AF93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7D873DD6-7696-E341-E2D7-5C84B800E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69909"/>
            <a:ext cx="5226756" cy="6262577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ptos" panose="020B0004020202020204" pitchFamily="34" charset="0"/>
              <a:buChar char="-"/>
            </a:pPr>
            <a:br>
              <a:rPr lang="fr-FR" sz="14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CONVENTIONS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(remises, codes promo) 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Restauration 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4</a:t>
            </a:r>
            <a:r>
              <a:rPr kumimoji="0" lang="fr-FR" sz="16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prestataires</a:t>
            </a:r>
            <a:br>
              <a:rPr kumimoji="0" lang="fr-FR" sz="16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r-FR" sz="1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Culture/loisirs</a:t>
            </a:r>
            <a:r>
              <a:rPr kumimoji="0" lang="fr-FR" sz="16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j-ea"/>
                <a:cs typeface="+mj-cs"/>
              </a:rPr>
              <a:t> 73 prestataires</a:t>
            </a:r>
            <a:br>
              <a:rPr kumimoji="0" lang="fr-FR" sz="16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r-FR" sz="1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Sport</a:t>
            </a:r>
            <a:r>
              <a:rPr kumimoji="0" lang="fr-FR" sz="16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j-ea"/>
                <a:cs typeface="+mj-cs"/>
              </a:rPr>
              <a:t> 40 prestataires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</a:rPr>
              <a:t>Services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12 prestataires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</a:rPr>
              <a:t>Santé/bien-être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18 prestataires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High tech/jeux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1 prestataire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Esthétique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4 prestataires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Métiers de la bouche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2 prestataires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Voyages/vacances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2 prestataires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Animaux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1 prestataire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Maison/jardin</a:t>
            </a:r>
            <a:r>
              <a:rPr lang="fr-FR" sz="1600" dirty="0">
                <a:solidFill>
                  <a:prstClr val="black"/>
                </a:solidFill>
                <a:latin typeface="Aptos" panose="02110004020202020204"/>
              </a:rPr>
              <a:t> 2 prestataires</a:t>
            </a:r>
            <a:br>
              <a:rPr lang="fr-FR" sz="1600" b="1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LES AVANTAGES EMILE’S</a:t>
            </a: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400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-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Jusqu'à -61% par rapport aux tarifs publics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95 % de e-billets pour la billetterie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 de frais de port, pas de frais de gestion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3634 Partenaires en France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116 Partenaires dans la région Hauts de France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Développement du réseau en fonction des besoins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Application </a:t>
            </a:r>
            <a:r>
              <a:rPr lang="fr-FR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Emile’s</a:t>
            </a:r>
            <a:r>
              <a:rPr lang="fr-FR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avec système de Géolocalisation pour proposer les partenaires à proximité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endParaRPr lang="fr-FR" sz="2400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520FD6D3-DBF1-1F66-9497-19CF3C9BEA7D}"/>
              </a:ext>
            </a:extLst>
          </p:cNvPr>
          <p:cNvSpPr txBox="1">
            <a:spLocks/>
          </p:cNvSpPr>
          <p:nvPr/>
        </p:nvSpPr>
        <p:spPr>
          <a:xfrm>
            <a:off x="146636" y="648586"/>
            <a:ext cx="6199354" cy="581627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solidFill>
                  <a:srgbClr val="FF0000"/>
                </a:solidFill>
              </a:rPr>
              <a:t>            </a:t>
            </a:r>
            <a:endParaRPr lang="fr-FR" sz="26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fr-FR" sz="1400" b="1" dirty="0" err="1">
                <a:latin typeface="Aptos" panose="02110004020202020204"/>
              </a:rPr>
              <a:t>E.carte</a:t>
            </a:r>
            <a:r>
              <a:rPr lang="fr-FR" sz="1400" b="1" dirty="0">
                <a:latin typeface="Aptos" panose="02110004020202020204"/>
              </a:rPr>
              <a:t>-cadeau et bon d’achats </a:t>
            </a:r>
            <a:r>
              <a:rPr lang="fr-FR" sz="1400" dirty="0">
                <a:latin typeface="Aptos" panose="02110004020202020204"/>
              </a:rPr>
              <a:t>(Tir groupé, Carrefour, Leclerc, U, Monoprix, Auchan) </a:t>
            </a:r>
            <a:r>
              <a:rPr lang="fr-FR" sz="1400" b="1" dirty="0">
                <a:latin typeface="Aptos" panose="02110004020202020204"/>
              </a:rPr>
              <a:t>10€ </a:t>
            </a:r>
            <a:r>
              <a:rPr lang="fr-FR" sz="1400" dirty="0">
                <a:latin typeface="Aptos" panose="02110004020202020204"/>
              </a:rPr>
              <a:t>ou</a:t>
            </a:r>
            <a:r>
              <a:rPr lang="fr-FR" sz="1400" b="1" dirty="0">
                <a:latin typeface="Aptos" panose="02110004020202020204"/>
              </a:rPr>
              <a:t> jusque 3 à 4% de remise</a:t>
            </a:r>
            <a:endParaRPr lang="fr-FR" sz="1400" dirty="0">
              <a:latin typeface="Aptos" panose="02110004020202020204"/>
            </a:endParaRPr>
          </a:p>
          <a:p>
            <a:pPr>
              <a:defRPr/>
            </a:pPr>
            <a:r>
              <a:rPr lang="fr-FR" sz="1400" b="1" dirty="0">
                <a:latin typeface="Aptos" panose="02110004020202020204"/>
              </a:rPr>
              <a:t>Réduction et </a:t>
            </a:r>
            <a:r>
              <a:rPr lang="fr-FR" sz="1400" b="1" dirty="0" err="1">
                <a:latin typeface="Aptos" panose="02110004020202020204"/>
              </a:rPr>
              <a:t>e.carte</a:t>
            </a:r>
            <a:r>
              <a:rPr lang="fr-FR" sz="1400" b="1" dirty="0">
                <a:latin typeface="Aptos" panose="02110004020202020204"/>
              </a:rPr>
              <a:t>-cadeau chez des prestataires de tourisme </a:t>
            </a:r>
            <a:r>
              <a:rPr lang="fr-FR" sz="1400" dirty="0">
                <a:latin typeface="Aptos" panose="02110004020202020204"/>
              </a:rPr>
              <a:t>(Odalys, </a:t>
            </a:r>
            <a:r>
              <a:rPr lang="fr-FR" sz="1400" dirty="0" err="1">
                <a:latin typeface="Aptos" panose="02110004020202020204"/>
              </a:rPr>
              <a:t>Goélia</a:t>
            </a:r>
            <a:r>
              <a:rPr lang="fr-FR" sz="1400" dirty="0">
                <a:latin typeface="Aptos" panose="02110004020202020204"/>
              </a:rPr>
              <a:t>, MMV…)</a:t>
            </a:r>
          </a:p>
          <a:p>
            <a:pPr>
              <a:defRPr/>
            </a:pPr>
            <a:r>
              <a:rPr lang="fr-FR" sz="1400" b="1" u="sng" dirty="0"/>
              <a:t>Piscines </a:t>
            </a:r>
            <a:r>
              <a:rPr lang="fr-FR" sz="1400" b="1" dirty="0"/>
              <a:t>: </a:t>
            </a:r>
            <a:r>
              <a:rPr lang="fr-FR" sz="1400" b="1" dirty="0" err="1"/>
              <a:t>e.carte</a:t>
            </a:r>
            <a:r>
              <a:rPr lang="fr-FR" sz="1400" b="1" dirty="0"/>
              <a:t> tout accès </a:t>
            </a:r>
            <a:r>
              <a:rPr lang="fr-FR" sz="1400" dirty="0"/>
              <a:t>ou</a:t>
            </a:r>
            <a:r>
              <a:rPr lang="fr-FR" sz="1400" b="1" dirty="0"/>
              <a:t> remises sur ticket unitaire </a:t>
            </a:r>
            <a:r>
              <a:rPr lang="fr-FR" sz="1400" dirty="0"/>
              <a:t>ou </a:t>
            </a:r>
            <a:r>
              <a:rPr lang="fr-FR" sz="1400" b="1" dirty="0"/>
              <a:t>tarifs préférentiels </a:t>
            </a:r>
            <a:r>
              <a:rPr lang="fr-FR" sz="1400" dirty="0"/>
              <a:t>(20 structures)</a:t>
            </a:r>
          </a:p>
          <a:p>
            <a:pPr>
              <a:defRPr/>
            </a:pPr>
            <a:r>
              <a:rPr lang="fr-FR" sz="1400" b="1" u="sng" dirty="0"/>
              <a:t>Offres locales </a:t>
            </a:r>
            <a:r>
              <a:rPr lang="fr-FR" sz="1400" b="1" dirty="0"/>
              <a:t>: remises directes variables  </a:t>
            </a:r>
            <a:r>
              <a:rPr lang="fr-FR" sz="1400" dirty="0"/>
              <a:t>sur présentation de la carte</a:t>
            </a:r>
          </a:p>
          <a:p>
            <a:pPr>
              <a:defRPr/>
            </a:pPr>
            <a:r>
              <a:rPr lang="fr-FR" sz="1400" b="1" dirty="0"/>
              <a:t>Autres billetteries : </a:t>
            </a:r>
            <a:r>
              <a:rPr lang="fr-FR" sz="1400" dirty="0"/>
              <a:t>spectacles et événements (concert, théâtre, humour, festival, salon, événement sportif, spectacle…)</a:t>
            </a:r>
          </a:p>
          <a:p>
            <a:pPr>
              <a:defRPr/>
            </a:pPr>
            <a:r>
              <a:rPr lang="fr-FR" sz="1400" b="1" dirty="0"/>
              <a:t>Vacances : </a:t>
            </a:r>
            <a:r>
              <a:rPr lang="fr-FR" sz="1400" dirty="0"/>
              <a:t>21 partenaires de locations (France et étranger), offres gites de France et </a:t>
            </a:r>
            <a:r>
              <a:rPr lang="fr-FR" sz="1400" dirty="0" err="1"/>
              <a:t>Clévacances</a:t>
            </a:r>
            <a:r>
              <a:rPr lang="fr-FR" sz="1400" dirty="0"/>
              <a:t>, hébergements insolites, </a:t>
            </a:r>
            <a:r>
              <a:rPr lang="fr-FR" sz="1400" dirty="0" err="1"/>
              <a:t>hötels</a:t>
            </a:r>
            <a:r>
              <a:rPr lang="fr-FR" sz="1400" dirty="0"/>
              <a:t>, location de particuliers, offre de séjours en parc d’attraction, bon d’achat voyage…</a:t>
            </a:r>
          </a:p>
          <a:p>
            <a:pPr>
              <a:defRPr/>
            </a:pPr>
            <a:r>
              <a:rPr lang="fr-FR" sz="1400" b="1" dirty="0"/>
              <a:t>Offre de presse : </a:t>
            </a:r>
            <a:r>
              <a:rPr lang="fr-FR" sz="1400" dirty="0"/>
              <a:t>divers domaines</a:t>
            </a:r>
          </a:p>
          <a:p>
            <a:pPr>
              <a:defRPr/>
            </a:pPr>
            <a:r>
              <a:rPr lang="fr-FR" sz="1400" b="1" dirty="0"/>
              <a:t>Carte et abonnement </a:t>
            </a:r>
            <a:r>
              <a:rPr lang="fr-FR" sz="1400" dirty="0"/>
              <a:t>: loisirs à la maison (TV &amp; série, Gaming, Stores, Musique, Applications…)</a:t>
            </a:r>
          </a:p>
          <a:p>
            <a:pPr>
              <a:defRPr/>
            </a:pPr>
            <a:r>
              <a:rPr lang="fr-FR" sz="1400" b="1" dirty="0"/>
              <a:t>Etc…</a:t>
            </a:r>
          </a:p>
          <a:p>
            <a:pPr marL="0" indent="0">
              <a:buNone/>
              <a:defRPr/>
            </a:pPr>
            <a:endParaRPr lang="fr-FR" sz="1400" b="1" dirty="0"/>
          </a:p>
          <a:p>
            <a:pPr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fr-FR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Système de points de fidélité « </a:t>
            </a:r>
            <a:r>
              <a:rPr lang="fr-FR" sz="16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Smiles</a:t>
            </a:r>
            <a:r>
              <a:rPr lang="fr-FR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»</a:t>
            </a:r>
            <a:endParaRPr lang="fr-F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- Pour chaque commande 1€ dépensé = 1 SMILE'S cumulé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Chaque mois, les SMILES sont doublés sur un produit 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fr-FR" sz="14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Smiles</a:t>
            </a:r>
            <a: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doublé sur la catégorie "Consommez Responsable"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4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</a:t>
            </a:r>
            <a: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convertir en cadeau sur la boutique KDO d'</a:t>
            </a:r>
            <a:r>
              <a:rPr lang="fr-FR" sz="14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Emile's</a:t>
            </a:r>
            <a:endParaRPr lang="fr-FR" sz="1400" dirty="0">
              <a:latin typeface="Aptos" panose="02110004020202020204"/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A8915E8C-D000-80FB-F375-B87C6CE26B1F}"/>
              </a:ext>
            </a:extLst>
          </p:cNvPr>
          <p:cNvSpPr txBox="1">
            <a:spLocks/>
          </p:cNvSpPr>
          <p:nvPr/>
        </p:nvSpPr>
        <p:spPr>
          <a:xfrm>
            <a:off x="2520900" y="172329"/>
            <a:ext cx="6199354" cy="825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/>
              <a:t>Avec EMILE’S</a:t>
            </a:r>
            <a:r>
              <a:rPr lang="fr-FR" sz="1400" dirty="0"/>
              <a:t>      </a:t>
            </a:r>
            <a:r>
              <a:rPr lang="fr-FR" sz="2000" u="sng" dirty="0">
                <a:solidFill>
                  <a:srgbClr val="0070C0"/>
                </a:solidFill>
              </a:rPr>
              <a:t>contact@emiles.fr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DA63400-E721-0400-3822-6806B08A7D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642" y="6356789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42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CF1C2C-574C-0473-5B54-41F976E20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F17A7E-2EAC-4638-C964-DA1946136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1241B2E7-70F4-32C5-AD2A-DA9D62363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565BE53-C88C-8E98-6E9C-07CD3D5AC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753347D9-34C9-1C3E-FF1A-7EFAC12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014" y="1867923"/>
            <a:ext cx="4642118" cy="3447124"/>
          </a:xfrm>
        </p:spPr>
        <p:txBody>
          <a:bodyPr>
            <a:normAutofit/>
          </a:bodyPr>
          <a:lstStyle/>
          <a:p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JE VEUX ADH</a:t>
            </a:r>
            <a:r>
              <a:rPr lang="fr-FR" sz="1600" b="1" u="sng" dirty="0">
                <a:latin typeface="Aptos" panose="02110004020202020204"/>
              </a:rPr>
              <a:t>É</a:t>
            </a: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RER </a:t>
            </a:r>
            <a:b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à compter du 1</a:t>
            </a:r>
            <a:r>
              <a:rPr lang="fr-FR" sz="1600" b="1" u="sng" baseline="30000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er</a:t>
            </a: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 janvier 2026</a:t>
            </a: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1</a:t>
            </a:r>
            <a:r>
              <a:rPr lang="fr-FR" sz="1400" u="sng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ère</a:t>
            </a:r>
            <a:r>
              <a:rPr lang="fr-FR" sz="1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étape OBLIGATOIRE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Je crée mon compte sur le site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clique sur « </a:t>
            </a:r>
            <a:r>
              <a:rPr lang="fr-FR" sz="1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S’inscrire</a:t>
            </a: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» 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suis les instructions « </a:t>
            </a:r>
            <a:r>
              <a:rPr lang="fr-FR" sz="1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mets à jour mon profil</a:t>
            </a:r>
            <a:r>
              <a:rPr lang="fr-FR" sz="1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» 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mets à jour mon profil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complète les « </a:t>
            </a:r>
            <a:r>
              <a:rPr lang="fr-FR" sz="1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Informations personnelles</a:t>
            </a:r>
            <a:r>
              <a:rPr lang="fr-FR" sz="14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» ci-dessous</a:t>
            </a:r>
            <a:b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endParaRPr lang="fr-FR" sz="2400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AB1FA68E-3249-14BC-A8F3-F0096AFA6C4E}"/>
              </a:ext>
            </a:extLst>
          </p:cNvPr>
          <p:cNvSpPr txBox="1">
            <a:spLocks/>
          </p:cNvSpPr>
          <p:nvPr/>
        </p:nvSpPr>
        <p:spPr>
          <a:xfrm>
            <a:off x="348779" y="429813"/>
            <a:ext cx="6130079" cy="45950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solidFill>
                  <a:srgbClr val="FF0000"/>
                </a:solidFill>
              </a:rPr>
              <a:t>            </a:t>
            </a:r>
            <a:endParaRPr lang="fr-FR" sz="26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fr-FR" sz="1600" b="1" u="sng" dirty="0">
                <a:latin typeface="Aptos" panose="02110004020202020204"/>
              </a:rPr>
              <a:t>J’ÉTAIS ADHÉRENT avant le 1</a:t>
            </a:r>
            <a:r>
              <a:rPr lang="fr-FR" sz="1600" b="1" u="sng" baseline="30000" dirty="0">
                <a:latin typeface="Aptos" panose="02110004020202020204"/>
              </a:rPr>
              <a:t>er</a:t>
            </a:r>
            <a:r>
              <a:rPr lang="fr-FR" sz="1600" b="1" u="sng" dirty="0">
                <a:latin typeface="Aptos" panose="02110004020202020204"/>
              </a:rPr>
              <a:t> janvier 2026</a:t>
            </a:r>
          </a:p>
          <a:p>
            <a:pPr marL="0" indent="0">
              <a:buNone/>
              <a:defRPr/>
            </a:pPr>
            <a:r>
              <a:rPr kumimoji="0" lang="fr-FR" sz="13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1</a:t>
            </a:r>
            <a:r>
              <a:rPr kumimoji="0" lang="fr-FR" sz="1300" b="0" i="0" u="sng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ère</a:t>
            </a:r>
            <a:r>
              <a:rPr kumimoji="0" lang="fr-FR" sz="13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étape OBLIGATOIRE</a:t>
            </a:r>
            <a:b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Je mets à jour mon profil sur le site</a:t>
            </a:r>
          </a:p>
          <a:p>
            <a:pPr marL="0" indent="0">
              <a:buNone/>
              <a:defRPr/>
            </a:pPr>
            <a:r>
              <a:rPr kumimoji="0" lang="fr-FR" sz="13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Quel est mon identifiant ?</a:t>
            </a:r>
            <a:b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C’est mon adresse mail professionnelle par défaut, sinon personnelle </a:t>
            </a:r>
          </a:p>
          <a:p>
            <a:pPr marL="0" indent="0">
              <a:buNone/>
              <a:defRPr/>
            </a:pPr>
            <a:r>
              <a:rPr lang="fr-FR" sz="1300" b="1" i="1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Je</a:t>
            </a:r>
            <a:r>
              <a:rPr lang="fr-FR" sz="1300" b="1" i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veux me connecter pour mettre à jour mon profil</a:t>
            </a:r>
            <a:b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clique sur « </a:t>
            </a:r>
            <a:r>
              <a:rPr kumimoji="0" lang="fr-FR" sz="13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Connexion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» j’entre mon adresse mail et mon mot de passe puis je clique sur « </a:t>
            </a:r>
            <a:r>
              <a:rPr kumimoji="0" lang="fr-FR" sz="13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Se connecter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»</a:t>
            </a:r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  <a:defRPr/>
            </a:pPr>
            <a:r>
              <a:rPr lang="fr-FR" sz="13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n’ai plus mon mot de passe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je clique sur « </a:t>
            </a:r>
            <a:r>
              <a:rPr lang="fr-FR" sz="13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Mot de passe oublié ?</a:t>
            </a:r>
            <a:r>
              <a:rPr lang="fr-FR" sz="1300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» j’arrive sur « </a:t>
            </a:r>
            <a:r>
              <a:rPr lang="fr-FR" sz="13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Mot de passe perdu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» j’entre mon identifiant je clique sur « </a:t>
            </a:r>
            <a:r>
              <a:rPr lang="fr-FR" sz="13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Réinitialisation du mot de passe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» je reçois un mail de </a:t>
            </a:r>
            <a:r>
              <a:rPr lang="fr-FR" sz="1300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Cos59 </a:t>
            </a:r>
            <a:r>
              <a:rPr lang="fr-FR" sz="1300" kern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Password</a:t>
            </a:r>
            <a:r>
              <a:rPr lang="fr-FR" sz="1300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Reset </a:t>
            </a:r>
            <a:r>
              <a:rPr lang="fr-FR" sz="1300" kern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Request</a:t>
            </a:r>
            <a:r>
              <a:rPr lang="fr-FR" sz="1300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for Cos59 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clique sur « </a:t>
            </a:r>
            <a:r>
              <a:rPr lang="fr-FR" sz="13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Cliquez ici pour réinitialiser votre mot de passe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» je saisis le nouveau mot de passe</a:t>
            </a:r>
            <a:r>
              <a:rPr lang="fr-FR" sz="1300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clique sur « </a:t>
            </a:r>
            <a:r>
              <a:rPr lang="fr-FR" sz="13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Enregistrer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» j’arrive sur « </a:t>
            </a:r>
            <a:r>
              <a:rPr lang="fr-FR" sz="13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Détails du compte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»</a:t>
            </a:r>
            <a:r>
              <a:rPr lang="fr-FR" sz="1300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saisis identifiant et nouveau mot de passe et je clique sur « </a:t>
            </a:r>
            <a:r>
              <a:rPr lang="fr-FR" sz="13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connecter</a:t>
            </a:r>
            <a:r>
              <a:rPr lang="fr-FR" sz="1300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fr-FR" sz="13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» (réception des mails VERIFIEZ VOS SPAMS, INDESIRABLES ou AUTRES)</a:t>
            </a:r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  <a:defRPr/>
            </a:pPr>
            <a:r>
              <a:rPr kumimoji="0" lang="fr-FR" sz="13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mets à jour mon profil</a:t>
            </a:r>
            <a:b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clique sur « </a:t>
            </a:r>
            <a:r>
              <a:rPr kumimoji="0" lang="fr-FR" sz="13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Mon compte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» et je complète les « </a:t>
            </a:r>
            <a:r>
              <a:rPr kumimoji="0" lang="fr-FR" sz="13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Informations personnelles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»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ci-dessous</a:t>
            </a:r>
            <a:endParaRPr lang="fr-FR" sz="1600" u="sng" dirty="0">
              <a:latin typeface="Aptos" panose="02110004020202020204"/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9863E58D-CC52-E0B1-7D36-551914B1E9D4}"/>
              </a:ext>
            </a:extLst>
          </p:cNvPr>
          <p:cNvSpPr txBox="1">
            <a:spLocks/>
          </p:cNvSpPr>
          <p:nvPr/>
        </p:nvSpPr>
        <p:spPr>
          <a:xfrm>
            <a:off x="581478" y="5130565"/>
            <a:ext cx="10364991" cy="1402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fr-FR" sz="2000" u="sng" dirty="0">
              <a:solidFill>
                <a:srgbClr val="0070C0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9B696D1-80D8-746A-D40E-397C2BE3E9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642" y="6356789"/>
            <a:ext cx="2220243" cy="234266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B67E1AAC-1128-81FA-CCEC-52520FCC3CFB}"/>
              </a:ext>
            </a:extLst>
          </p:cNvPr>
          <p:cNvSpPr txBox="1">
            <a:spLocks/>
          </p:cNvSpPr>
          <p:nvPr/>
        </p:nvSpPr>
        <p:spPr>
          <a:xfrm>
            <a:off x="1215483" y="15346"/>
            <a:ext cx="9730986" cy="825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Accéder à ses offres  </a:t>
            </a:r>
            <a:r>
              <a:rPr lang="fr-FR" sz="3600" dirty="0"/>
              <a:t>CONNEXION SITE</a:t>
            </a:r>
            <a:r>
              <a:rPr lang="fr-FR" sz="1400" dirty="0"/>
              <a:t>     </a:t>
            </a:r>
            <a:r>
              <a:rPr lang="fr-FR" sz="2000" u="sng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www.cos59.com</a:t>
            </a:r>
            <a:r>
              <a:rPr lang="fr-FR" sz="2000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fr-FR" sz="2000" u="sng" dirty="0">
              <a:solidFill>
                <a:srgbClr val="0070C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B4CACB6-2B89-F614-FD7D-D8D62A82E66A}"/>
              </a:ext>
            </a:extLst>
          </p:cNvPr>
          <p:cNvSpPr txBox="1"/>
          <p:nvPr/>
        </p:nvSpPr>
        <p:spPr>
          <a:xfrm>
            <a:off x="430868" y="4791074"/>
            <a:ext cx="1051560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Compléter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les « 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Informations personnelles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»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Tous les champs marqués d'un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*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(astérisque) sont obligatoires</a:t>
            </a:r>
            <a:b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-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Enfants fiscalement à charge : joindre obligatoirement copie du livret de famille parents &amp; enfants ou attestation CAF</a:t>
            </a:r>
            <a:b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-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En contrat (hors titulaire et CDI) : je mets la date de fin de contrat (=date d’échéance) ATTENTION à ne pas mettre de date antérieure à la date du jour sinon mon compte sera bloqué. J’anticipe mes renouvellements de contrat en notant la nouvelle date de fin de contrat pour éviter toute désactivation du compte</a:t>
            </a:r>
            <a:b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Je coche les cases utiles puis je clique sur « 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Enregistrer les modifications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»</a:t>
            </a:r>
            <a:b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j-cs"/>
              </a:rPr>
              <a:t>(.) si je coche « </a:t>
            </a:r>
            <a:r>
              <a:rPr kumimoji="0" lang="fr-FR" sz="14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j-cs"/>
              </a:rPr>
              <a:t>Je souhaite recevoir la newsletter</a:t>
            </a: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j-cs"/>
              </a:rPr>
              <a:t> » je reçois un mail de </a:t>
            </a: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j-cs"/>
              </a:rPr>
              <a:t>Cos59 Merci de confirmer votre inscription à la newsletter </a:t>
            </a: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j-cs"/>
              </a:rPr>
              <a:t>et je procède à la confirmation</a:t>
            </a:r>
            <a:endParaRPr lang="fr-FR" dirty="0"/>
          </a:p>
        </p:txBody>
      </p:sp>
      <p:sp>
        <p:nvSpPr>
          <p:cNvPr id="4" name="Organigramme : Procédé 3">
            <a:extLst>
              <a:ext uri="{FF2B5EF4-FFF2-40B4-BE49-F238E27FC236}">
                <a16:creationId xmlns:a16="http://schemas.microsoft.com/office/drawing/2014/main" id="{80E7DAFC-DBEE-AF95-F5B0-055C0518F175}"/>
              </a:ext>
            </a:extLst>
          </p:cNvPr>
          <p:cNvSpPr/>
          <p:nvPr/>
        </p:nvSpPr>
        <p:spPr>
          <a:xfrm>
            <a:off x="5363015" y="962605"/>
            <a:ext cx="3162821" cy="612648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En cas de difficultés l’équipe du COS              se tient à ma disposition</a:t>
            </a:r>
          </a:p>
        </p:txBody>
      </p:sp>
    </p:spTree>
    <p:extLst>
      <p:ext uri="{BB962C8B-B14F-4D97-AF65-F5344CB8AC3E}">
        <p14:creationId xmlns:p14="http://schemas.microsoft.com/office/powerpoint/2010/main" val="60060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4141598-228D-D9A2-0FB2-53B89F8FC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713" y="820880"/>
            <a:ext cx="4347617" cy="4706860"/>
          </a:xfrm>
        </p:spPr>
        <p:txBody>
          <a:bodyPr>
            <a:normAutofit/>
          </a:bodyPr>
          <a:lstStyle/>
          <a:p>
            <a:br>
              <a:rPr lang="fr-FR" dirty="0">
                <a:solidFill>
                  <a:srgbClr val="FFFFFF"/>
                </a:solidFill>
              </a:rPr>
            </a:br>
            <a:r>
              <a:rPr lang="fr-FR" dirty="0">
                <a:solidFill>
                  <a:srgbClr val="FFFFFF"/>
                </a:solidFill>
              </a:rPr>
              <a:t>   PRESTATIONS       SOLIDAIRES</a:t>
            </a:r>
            <a:br>
              <a:rPr lang="fr-FR" dirty="0">
                <a:solidFill>
                  <a:srgbClr val="FFFFFF"/>
                </a:solidFill>
              </a:rPr>
            </a:br>
            <a:r>
              <a:rPr lang="fr-FR" sz="2000" dirty="0">
                <a:solidFill>
                  <a:srgbClr val="FFFFFF"/>
                </a:solidFill>
              </a:rPr>
              <a:t> </a:t>
            </a:r>
            <a:b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28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E61960-1299-D890-F805-BD009CE43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4581" y="313548"/>
            <a:ext cx="5917304" cy="6052457"/>
          </a:xfrm>
        </p:spPr>
        <p:txBody>
          <a:bodyPr anchor="t">
            <a:normAutofit/>
          </a:bodyPr>
          <a:lstStyle/>
          <a:p>
            <a:r>
              <a:rPr lang="fr-FR" dirty="0"/>
              <a:t>LE SOCIAL </a:t>
            </a:r>
            <a:r>
              <a:rPr lang="fr-FR" sz="1400" dirty="0"/>
              <a:t>accès aux aides financières sous forme d’allocation exceptionnelle et/ou d’avance remboursable via les travailleuses sociales de la Maison Départementale Santé au Travail (DRH/PVT) </a:t>
            </a:r>
            <a:r>
              <a:rPr lang="fr-FR" sz="1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santeautravail@lenord.fr</a:t>
            </a:r>
            <a:r>
              <a:rPr lang="fr-FR" sz="1400" dirty="0">
                <a:solidFill>
                  <a:srgbClr val="0070C0"/>
                </a:solidFill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L’AIDE À LA MOBILITÉ DOUCE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pour l’achat d’un vélo classique ou électrique, ou d’une trottinette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Aide forfaitaire de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75, 100 ou 125€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 </a:t>
            </a: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fonction du quotient familial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Prêt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via le COS du montant de l’achat (l’aide forfaitaire est automatiquement déduite)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vincent.demory@lenord.fr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endParaRPr lang="fr-FR" sz="800" dirty="0">
              <a:solidFill>
                <a:srgbClr val="0070C0"/>
              </a:solidFill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LES CESU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(format papier ou </a:t>
            </a:r>
            <a:r>
              <a:rPr lang="fr-FR" sz="1400" dirty="0" err="1">
                <a:solidFill>
                  <a:prstClr val="black"/>
                </a:solidFill>
                <a:latin typeface="Aptos" panose="02110004020202020204"/>
              </a:rPr>
              <a:t>e.cesu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)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entre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 et 90% sur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 ticket d’une valeur de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20€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en </a:t>
            </a: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fonction du quotient familial</a:t>
            </a:r>
            <a:endParaRPr kumimoji="0" lang="fr-FR" sz="1400" b="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400" dirty="0">
                <a:latin typeface="Aptos" panose="02110004020202020204"/>
              </a:rPr>
              <a:t>Montant </a:t>
            </a:r>
            <a:r>
              <a:rPr lang="fr-FR" sz="1400" b="1" dirty="0">
                <a:latin typeface="Aptos" panose="02110004020202020204"/>
              </a:rPr>
              <a:t>maximum</a:t>
            </a:r>
            <a:r>
              <a:rPr lang="fr-FR" sz="1400" dirty="0">
                <a:latin typeface="Aptos" panose="02110004020202020204"/>
              </a:rPr>
              <a:t> </a:t>
            </a:r>
            <a:r>
              <a:rPr lang="fr-FR" sz="1400" b="1" dirty="0">
                <a:latin typeface="Aptos" panose="02110004020202020204"/>
              </a:rPr>
              <a:t>1000€ </a:t>
            </a:r>
            <a:r>
              <a:rPr lang="fr-FR" sz="1400" dirty="0">
                <a:latin typeface="Aptos" panose="02110004020202020204"/>
              </a:rPr>
              <a:t>(50 tickets/an)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0,5 part supplémentaire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pour une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famille monoparentale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0,5 part supplémentaire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pour un bénéficiaire ou ayant-droit fiscalement à charge avec une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notion de handicap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reprise sur l’avis d’imposition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Frais de garde (0/3ans) 0,5 part supplémentaire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</a:t>
            </a:r>
            <a:r>
              <a:rPr lang="fr-FR" sz="1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vincent.demory@lenord.fr</a:t>
            </a:r>
            <a:r>
              <a:rPr lang="fr-FR" sz="1400" dirty="0">
                <a:solidFill>
                  <a:srgbClr val="0070C0"/>
                </a:solidFill>
              </a:rPr>
              <a:t>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r>
              <a:rPr lang="fr-FR" dirty="0"/>
              <a:t>LES PRÊTS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en </a:t>
            </a:r>
            <a:r>
              <a:rPr lang="fr-FR" sz="1400" u="sng" dirty="0">
                <a:solidFill>
                  <a:prstClr val="black"/>
                </a:solidFill>
                <a:latin typeface="Aptos" panose="02110004020202020204"/>
              </a:rPr>
              <a:t>partenariat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 avec des organismes bancaires et </a:t>
            </a:r>
            <a:r>
              <a:rPr lang="fr-FR" sz="1400" b="1" dirty="0">
                <a:solidFill>
                  <a:prstClr val="black"/>
                </a:solidFill>
                <a:latin typeface="Aptos" panose="02110004020202020204"/>
              </a:rPr>
              <a:t>Prêt installation </a:t>
            </a:r>
            <a:r>
              <a:rPr lang="fr-FR" sz="1400" u="sng" dirty="0">
                <a:solidFill>
                  <a:prstClr val="black"/>
                </a:solidFill>
                <a:latin typeface="Aptos" panose="02110004020202020204"/>
              </a:rPr>
              <a:t>par le COS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(caution, 1</a:t>
            </a:r>
            <a:r>
              <a:rPr lang="fr-FR" sz="1400" baseline="30000" dirty="0">
                <a:solidFill>
                  <a:prstClr val="black"/>
                </a:solidFill>
                <a:latin typeface="Aptos" panose="02110004020202020204"/>
              </a:rPr>
              <a:t>er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 mois de loyer,</a:t>
            </a:r>
            <a:r>
              <a:rPr lang="fr-FR" sz="1400" dirty="0">
                <a:solidFill>
                  <a:prstClr val="black"/>
                </a:solidFill>
              </a:rPr>
              <a:t> équipement, déménagement)</a:t>
            </a:r>
            <a:r>
              <a:rPr lang="fr-FR" sz="14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1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vincent.demory@lenord.fr</a:t>
            </a:r>
            <a:r>
              <a:rPr lang="fr-FR" sz="1400" dirty="0">
                <a:solidFill>
                  <a:srgbClr val="0070C0"/>
                </a:solidFill>
              </a:rPr>
              <a:t> </a:t>
            </a:r>
          </a:p>
          <a:p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 CHÉQUIER-CADEAU </a:t>
            </a:r>
            <a:r>
              <a:rPr lang="fr-FR" sz="1400" dirty="0">
                <a:solidFill>
                  <a:prstClr val="black"/>
                </a:solidFill>
                <a:latin typeface="Aptos" panose="02110004020202020204"/>
              </a:rPr>
              <a:t>(dématérialisé) de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départ à la retraite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d’un montant de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180€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sandrine.darcq@lenord.fr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sp>
        <p:nvSpPr>
          <p:cNvPr id="31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C903E62-1C0F-D10B-7724-EA286C5C88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642" y="6356789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00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4C346-8EBA-20CE-2B3F-63A46E093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5E93D58-993A-9329-EF3D-B52B70534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8420027A-34C8-3367-1B7D-58C28164E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42670DD-9C6C-A22E-0191-6B8B198A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820880"/>
            <a:ext cx="4336731" cy="4897026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  PRESTATIONS       DE LOISIRS </a:t>
            </a:r>
            <a:br>
              <a:rPr lang="fr-FR" dirty="0">
                <a:solidFill>
                  <a:srgbClr val="FFFFFF"/>
                </a:solidFill>
              </a:rPr>
            </a:br>
            <a:r>
              <a:rPr lang="fr-FR" sz="2000" dirty="0">
                <a:solidFill>
                  <a:srgbClr val="FFFFFF"/>
                </a:solidFill>
              </a:rPr>
              <a:t>                   ARBRE DE NOËL</a:t>
            </a:r>
            <a:r>
              <a:rPr lang="fr-FR" sz="2000" dirty="0">
                <a:solidFill>
                  <a:srgbClr val="FFFFFF"/>
                </a:solidFill>
                <a:latin typeface="Aptos Display" panose="02110004020202020204"/>
              </a:rPr>
              <a:t> </a:t>
            </a:r>
            <a:br>
              <a:rPr lang="fr-FR" sz="2000" dirty="0">
                <a:solidFill>
                  <a:srgbClr val="FFFFFF"/>
                </a:solidFill>
                <a:latin typeface="Aptos Display" panose="02110004020202020204"/>
              </a:rPr>
            </a:br>
            <a:r>
              <a:rPr lang="fr-FR" sz="2000" dirty="0">
                <a:solidFill>
                  <a:srgbClr val="FFFFFF"/>
                </a:solidFill>
              </a:rPr>
              <a:t>BILLETTERIES </a:t>
            </a:r>
            <a:r>
              <a:rPr lang="fr-FR" sz="2000" dirty="0">
                <a:solidFill>
                  <a:srgbClr val="FFFFFF"/>
                </a:solidFill>
                <a:latin typeface="Aptos Display" panose="02110004020202020204"/>
              </a:rPr>
              <a:t>(loisirs, cinéma, sport)</a:t>
            </a:r>
            <a:br>
              <a:rPr lang="fr-FR" sz="2000" dirty="0">
                <a:solidFill>
                  <a:srgbClr val="FFFFFF"/>
                </a:solidFill>
              </a:rPr>
            </a:br>
            <a:r>
              <a:rPr lang="fr-FR" sz="2000" dirty="0">
                <a:solidFill>
                  <a:srgbClr val="FFFFFF"/>
                </a:solidFill>
              </a:rPr>
              <a:t>                          CULTURE </a:t>
            </a:r>
            <a:br>
              <a:rPr lang="fr-FR" sz="2000" dirty="0">
                <a:solidFill>
                  <a:srgbClr val="FFFFFF"/>
                </a:solidFill>
              </a:rPr>
            </a:br>
            <a:r>
              <a:rPr lang="fr-FR" sz="2000" dirty="0">
                <a:solidFill>
                  <a:srgbClr val="FFFFFF"/>
                </a:solidFill>
              </a:rPr>
              <a:t>JEUNESSE (BAFA, ARS, ANAR, Eveil           à la lecture)</a:t>
            </a:r>
            <a:br>
              <a:rPr lang="fr-FR" sz="2000" dirty="0">
                <a:solidFill>
                  <a:srgbClr val="FFFFFF"/>
                </a:solidFill>
              </a:rPr>
            </a:br>
            <a:r>
              <a:rPr lang="fr-FR" sz="2000" dirty="0">
                <a:solidFill>
                  <a:srgbClr val="FFFFFF"/>
                </a:solidFill>
              </a:rPr>
              <a:t>          SPORT-BIEN ÊTRE/PISCINE </a:t>
            </a:r>
            <a:br>
              <a:rPr lang="fr-FR" sz="2000" dirty="0">
                <a:solidFill>
                  <a:srgbClr val="FFFFFF"/>
                </a:solidFill>
              </a:rPr>
            </a:br>
            <a:r>
              <a:rPr lang="fr-FR" sz="2000" dirty="0">
                <a:solidFill>
                  <a:srgbClr val="FFFFFF"/>
                </a:solidFill>
              </a:rPr>
              <a:t>               TOURISME/ANIMATONS </a:t>
            </a:r>
          </a:p>
        </p:txBody>
      </p:sp>
      <p:sp>
        <p:nvSpPr>
          <p:cNvPr id="28" name="Freeform: Shape 11">
            <a:extLst>
              <a:ext uri="{FF2B5EF4-FFF2-40B4-BE49-F238E27FC236}">
                <a16:creationId xmlns:a16="http://schemas.microsoft.com/office/drawing/2014/main" id="{05015E6B-6A56-4593-3AF3-0832C5F85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13">
            <a:extLst>
              <a:ext uri="{FF2B5EF4-FFF2-40B4-BE49-F238E27FC236}">
                <a16:creationId xmlns:a16="http://schemas.microsoft.com/office/drawing/2014/main" id="{0B4F9DC2-C6F6-CD54-D970-8811B7750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15">
            <a:extLst>
              <a:ext uri="{FF2B5EF4-FFF2-40B4-BE49-F238E27FC236}">
                <a16:creationId xmlns:a16="http://schemas.microsoft.com/office/drawing/2014/main" id="{3CFAA140-F16E-3133-74A9-430AE3AD5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7096F2-C765-DCAC-2A24-0A13A2B97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4582" y="295504"/>
            <a:ext cx="5917304" cy="605245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/>
              <a:t>               </a:t>
            </a:r>
          </a:p>
          <a:p>
            <a:pPr marL="0" indent="0">
              <a:buNone/>
            </a:pPr>
            <a:r>
              <a:rPr lang="fr-FR" dirty="0"/>
              <a:t>               </a:t>
            </a:r>
            <a:r>
              <a:rPr lang="fr-FR" sz="3600" b="1" dirty="0"/>
              <a:t>L’ARBRE DE NOËL </a:t>
            </a:r>
          </a:p>
          <a:p>
            <a:pPr marL="0" indent="0">
              <a:buNone/>
            </a:pPr>
            <a:endParaRPr lang="fr-FR" sz="1200" b="1" dirty="0"/>
          </a:p>
          <a:p>
            <a:pPr marL="0" indent="0">
              <a:buNone/>
            </a:pPr>
            <a:r>
              <a:rPr lang="fr-FR" sz="1800" u="sng" dirty="0">
                <a:solidFill>
                  <a:prstClr val="black"/>
                </a:solidFill>
                <a:latin typeface="Aptos" panose="02110004020202020204"/>
              </a:rPr>
              <a:t>ouvert aux </a:t>
            </a:r>
            <a:r>
              <a:rPr lang="fr-FR" sz="1800" b="1" u="sng" dirty="0">
                <a:solidFill>
                  <a:prstClr val="black"/>
                </a:solidFill>
                <a:latin typeface="Aptos" panose="02110004020202020204"/>
              </a:rPr>
              <a:t>enfants ayants-droits </a:t>
            </a:r>
            <a:r>
              <a:rPr lang="fr-FR" sz="1800" u="sng" dirty="0">
                <a:solidFill>
                  <a:prstClr val="black"/>
                </a:solidFill>
                <a:latin typeface="Aptos" panose="02110004020202020204"/>
              </a:rPr>
              <a:t>des adhérents</a:t>
            </a:r>
            <a:endParaRPr lang="fr-FR" sz="1800" b="1" u="sng" dirty="0"/>
          </a:p>
          <a:p>
            <a:r>
              <a:rPr lang="fr-FR" sz="2400" dirty="0"/>
              <a:t>LE CHÉQUIER-CADEAU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(dématérialisé) </a:t>
            </a:r>
            <a:endParaRPr lang="fr-FR" sz="1800" dirty="0"/>
          </a:p>
          <a:p>
            <a:pPr lvl="0">
              <a:buFontTx/>
              <a:buChar char="-"/>
              <a:defRPr/>
            </a:pP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D’un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montant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 de </a:t>
            </a:r>
            <a:r>
              <a:rPr lang="fr-FR" sz="1800" b="1" dirty="0">
                <a:latin typeface="Aptos" panose="02110004020202020204"/>
              </a:rPr>
              <a:t>42€ 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par enfant de </a:t>
            </a:r>
            <a:r>
              <a:rPr lang="fr-FR" sz="1800" b="1" dirty="0">
                <a:latin typeface="Aptos" panose="02110004020202020204"/>
              </a:rPr>
              <a:t>0 à 10ans</a:t>
            </a:r>
            <a:r>
              <a:rPr lang="fr-FR" sz="1800" dirty="0">
                <a:latin typeface="Aptos" panose="02110004020202020204"/>
              </a:rPr>
              <a:t> (jusque la CM2) et </a:t>
            </a:r>
            <a:r>
              <a:rPr lang="fr-FR" sz="1800" b="1" dirty="0">
                <a:latin typeface="Aptos" panose="02110004020202020204"/>
              </a:rPr>
              <a:t>par adhérent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 SPECTACLE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(les deux parents sont invités)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dirty="0">
                <a:latin typeface="Aptos" panose="02110004020202020204"/>
              </a:rPr>
              <a:t>Pour les enfants </a:t>
            </a:r>
            <a:r>
              <a:rPr lang="fr-FR" sz="1800" b="1" dirty="0">
                <a:latin typeface="Aptos" panose="02110004020202020204"/>
              </a:rPr>
              <a:t>de 3 à 12ans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r-FR" sz="1800" dirty="0">
                <a:latin typeface="Aptos" panose="02110004020202020204"/>
              </a:rPr>
              <a:t>(.) Les enfants </a:t>
            </a:r>
            <a:r>
              <a:rPr lang="fr-FR" sz="1800" b="1" dirty="0">
                <a:latin typeface="Aptos" panose="02110004020202020204"/>
              </a:rPr>
              <a:t>de 3 à 12ans confiés à l’aide sociale </a:t>
            </a:r>
            <a:r>
              <a:rPr lang="fr-FR" sz="1800" dirty="0">
                <a:latin typeface="Aptos" panose="02110004020202020204"/>
              </a:rPr>
              <a:t>et accueillis chez les </a:t>
            </a:r>
            <a:r>
              <a:rPr lang="fr-FR" sz="1800" b="1" dirty="0">
                <a:latin typeface="Aptos" panose="02110004020202020204"/>
              </a:rPr>
              <a:t>assistants familiaux </a:t>
            </a:r>
            <a:r>
              <a:rPr lang="fr-FR" sz="1800" dirty="0">
                <a:latin typeface="Aptos" panose="02110004020202020204"/>
              </a:rPr>
              <a:t>employés par le Département peuvent </a:t>
            </a:r>
            <a:r>
              <a:rPr lang="fr-FR" sz="1800" b="1" dirty="0">
                <a:latin typeface="Aptos" panose="02110004020202020204"/>
              </a:rPr>
              <a:t>participer à la manifestation</a:t>
            </a:r>
            <a:r>
              <a:rPr lang="fr-FR" sz="1800" dirty="0">
                <a:latin typeface="Aptos" panose="02110004020202020204"/>
              </a:rPr>
              <a:t>, </a:t>
            </a:r>
            <a:r>
              <a:rPr lang="fr-FR" sz="1800" u="sng" dirty="0">
                <a:latin typeface="Aptos" panose="02110004020202020204"/>
              </a:rPr>
              <a:t>dès lors que les assistants familiaux ont leur(s) enfants(s) éligible(s)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r-FR" sz="1800" dirty="0">
                <a:solidFill>
                  <a:srgbClr val="0070C0"/>
                </a:solidFill>
                <a:latin typeface="Aptos" panose="02110004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aphaelle.clabaut@lenord.fr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0" lvl="0" indent="0">
              <a:buNone/>
              <a:defRPr/>
            </a:pPr>
            <a:endParaRPr lang="fr-FR" sz="1400" b="1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endParaRPr lang="fr-FR" sz="2400" dirty="0"/>
          </a:p>
          <a:p>
            <a:endParaRPr lang="fr-FR" sz="8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sp>
        <p:nvSpPr>
          <p:cNvPr id="31" name="Freeform: Shape 17">
            <a:extLst>
              <a:ext uri="{FF2B5EF4-FFF2-40B4-BE49-F238E27FC236}">
                <a16:creationId xmlns:a16="http://schemas.microsoft.com/office/drawing/2014/main" id="{D54E703A-B2C0-5D05-6846-36E8A6929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19">
            <a:extLst>
              <a:ext uri="{FF2B5EF4-FFF2-40B4-BE49-F238E27FC236}">
                <a16:creationId xmlns:a16="http://schemas.microsoft.com/office/drawing/2014/main" id="{7C1BA626-EC43-E373-4942-EBDD55100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21">
            <a:extLst>
              <a:ext uri="{FF2B5EF4-FFF2-40B4-BE49-F238E27FC236}">
                <a16:creationId xmlns:a16="http://schemas.microsoft.com/office/drawing/2014/main" id="{CE819B9F-69FB-DB93-A4A4-F77B0E16D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BFE1BA3-6E6B-8C19-0DDD-B92BF74258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642" y="6356789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33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E40905-23B4-9D1E-D8C4-C7EC15763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F88466-AA2E-3D3E-642A-91381D85E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495CC374-653D-09AA-9BD3-C5F095419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B9BA1FF-17C4-2663-C98F-3E827425B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E065EDB-F3C2-6200-B70E-39AE7645A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2220" y="2008692"/>
            <a:ext cx="5193462" cy="3447124"/>
          </a:xfrm>
        </p:spPr>
        <p:txBody>
          <a:bodyPr>
            <a:normAutofit/>
          </a:bodyPr>
          <a:lstStyle/>
          <a:p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J’AI ADH</a:t>
            </a:r>
            <a:r>
              <a:rPr lang="fr-FR" sz="1600" b="1" u="sng" dirty="0">
                <a:latin typeface="Aptos" panose="02110004020202020204"/>
              </a:rPr>
              <a:t>É</a:t>
            </a: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R</a:t>
            </a:r>
            <a:r>
              <a:rPr lang="fr-FR" sz="1600" b="1" u="sng" dirty="0">
                <a:latin typeface="Aptos" panose="02110004020202020204"/>
              </a:rPr>
              <a:t>É</a:t>
            </a: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 AU COS </a:t>
            </a:r>
            <a:b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à compter du 1</a:t>
            </a:r>
            <a:r>
              <a:rPr lang="fr-FR" sz="1600" b="1" u="sng" baseline="30000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er</a:t>
            </a:r>
            <a: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 janvier 2026</a:t>
            </a:r>
            <a:br>
              <a:rPr lang="fr-FR" sz="16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r-FR" sz="1400" b="1" i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j’ai mis à jour mon profil sur le site du COS</a:t>
            </a: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                         le COS transmet une fois par semaine à </a:t>
            </a:r>
            <a:r>
              <a:rPr lang="fr-FR" sz="14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Emile’s</a:t>
            </a: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la liste des nouveaux adhérents.</a:t>
            </a: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patiente jusqu’à </a:t>
            </a:r>
            <a:r>
              <a:rPr lang="fr-FR" sz="14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réception de mes identifiants par </a:t>
            </a:r>
            <a:r>
              <a:rPr lang="fr-FR" sz="1400" u="sng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Emile’s</a:t>
            </a:r>
            <a:r>
              <a:rPr lang="fr-FR" sz="14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sur l’adresse mail renseignée</a:t>
            </a: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 réception de mes identifiants, je </a:t>
            </a:r>
            <a:r>
              <a:rPr lang="fr-FR" sz="1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crée mon compte </a:t>
            </a:r>
            <a:r>
              <a:rPr lang="fr-FR" sz="1400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Emile’s</a:t>
            </a:r>
            <a:r>
              <a:rPr lang="fr-FR" sz="1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via l’application ou le PC en suivant les instructions. </a:t>
            </a:r>
            <a:br>
              <a:rPr lang="fr-FR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r>
              <a:rPr lang="fr-FR" sz="1400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  <a:t>Pas de nouvelles, je me rapproche de </a:t>
            </a:r>
            <a:r>
              <a:rPr lang="fr-FR" sz="1400" u="sng" dirty="0">
                <a:solidFill>
                  <a:srgbClr val="0070C0"/>
                </a:solidFill>
                <a:latin typeface="Aptos" panose="02110004020202020204"/>
                <a:ea typeface="+mn-ea"/>
                <a:cs typeface="+mn-cs"/>
              </a:rPr>
              <a:t>maryline.debou@lenord.fr</a:t>
            </a: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br>
              <a:rPr lang="fr-FR" sz="1400" b="1" u="sng" dirty="0">
                <a:solidFill>
                  <a:prstClr val="black"/>
                </a:solidFill>
                <a:latin typeface="Aptos" panose="02110004020202020204"/>
                <a:ea typeface="+mn-ea"/>
                <a:cs typeface="+mn-cs"/>
              </a:rPr>
            </a:br>
            <a:endParaRPr lang="fr-FR" sz="2400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73E22167-2C86-DFFB-613C-37D1D0566729}"/>
              </a:ext>
            </a:extLst>
          </p:cNvPr>
          <p:cNvSpPr txBox="1">
            <a:spLocks/>
          </p:cNvSpPr>
          <p:nvPr/>
        </p:nvSpPr>
        <p:spPr>
          <a:xfrm>
            <a:off x="401077" y="1854063"/>
            <a:ext cx="5799001" cy="319129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solidFill>
                  <a:srgbClr val="FF0000"/>
                </a:solidFill>
              </a:rPr>
              <a:t>            </a:t>
            </a:r>
            <a:endParaRPr lang="fr-FR" sz="26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fr-FR" sz="1600" b="1" u="sng" dirty="0">
                <a:latin typeface="Aptos" panose="02110004020202020204"/>
              </a:rPr>
              <a:t>J’</a:t>
            </a:r>
            <a:r>
              <a:rPr lang="fr-FR" sz="1600" b="1" u="sng" dirty="0"/>
              <a:t>É</a:t>
            </a:r>
            <a:r>
              <a:rPr lang="fr-FR" sz="1600" b="1" u="sng" dirty="0">
                <a:latin typeface="Aptos" panose="02110004020202020204"/>
              </a:rPr>
              <a:t>TAIS ADH</a:t>
            </a:r>
            <a:r>
              <a:rPr lang="fr-FR" sz="1600" b="1" u="sng" dirty="0"/>
              <a:t>É</a:t>
            </a:r>
            <a:r>
              <a:rPr lang="fr-FR" sz="1600" b="1" u="sng" dirty="0">
                <a:latin typeface="Aptos" panose="02110004020202020204"/>
              </a:rPr>
              <a:t>RENT AU COS avant le 1</a:t>
            </a:r>
            <a:r>
              <a:rPr lang="fr-FR" sz="1600" b="1" u="sng" baseline="30000" dirty="0">
                <a:latin typeface="Aptos" panose="02110004020202020204"/>
              </a:rPr>
              <a:t>er</a:t>
            </a:r>
            <a:r>
              <a:rPr lang="fr-FR" sz="1600" b="1" u="sng" dirty="0">
                <a:latin typeface="Aptos" panose="02110004020202020204"/>
              </a:rPr>
              <a:t> janvier 2026</a:t>
            </a:r>
          </a:p>
          <a:p>
            <a:pPr algn="just">
              <a:buNone/>
            </a:pPr>
            <a:r>
              <a:rPr lang="fr-FR" sz="1400" b="1" i="1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J’ai mis à jour mon profil sur le site du COS</a:t>
            </a:r>
          </a:p>
          <a:p>
            <a:pPr algn="just">
              <a:buNone/>
            </a:pPr>
            <a:endParaRPr lang="fr-FR" sz="100" b="1" i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4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J</a:t>
            </a:r>
            <a:r>
              <a:rPr lang="fr-FR" sz="1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 veux me connecter à EMILE’S</a:t>
            </a:r>
            <a:endParaRPr lang="fr-FR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j’ai reçu en début d’année un mail de </a:t>
            </a:r>
            <a:r>
              <a:rPr lang="fr-FR" sz="1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L'équipe </a:t>
            </a:r>
            <a:r>
              <a:rPr lang="fr-FR" sz="1400" b="1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Emile's</a:t>
            </a:r>
            <a:r>
              <a:rPr lang="fr-FR" sz="1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sz="1400" b="1" u="sng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contact@emiles.fr</a:t>
            </a:r>
            <a:r>
              <a:rPr lang="fr-FR" sz="1400" b="1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qui m’a donné les informations pour créer un compte via son application mobile (</a:t>
            </a:r>
            <a:r>
              <a:rPr lang="fr-FR" sz="14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l’adresse mail à utiliser, et un N° de matricule à 13 chiffres</a:t>
            </a: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 puis un 2</a:t>
            </a:r>
            <a:r>
              <a:rPr lang="fr-FR" sz="1400" kern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ème</a:t>
            </a: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mail pour créer un compte via un PC (</a:t>
            </a:r>
            <a:r>
              <a:rPr lang="fr-FR" sz="1400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l’adresse mail à utiliser, un Code CSE exemple CSE12345 et un N° de matricule à 13 chiffres</a:t>
            </a:r>
            <a:r>
              <a:rPr lang="fr-FR" sz="1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fr-FR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C’est perdu,</a:t>
            </a:r>
            <a:r>
              <a:rPr lang="fr-FR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je me rapproche de </a:t>
            </a:r>
            <a:r>
              <a:rPr lang="fr-FR" sz="14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contact@emiles.fr</a:t>
            </a:r>
            <a:endParaRPr lang="fr-FR" sz="14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9A460C8-C49F-8F67-FAB6-355FD23971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642" y="6356789"/>
            <a:ext cx="2220243" cy="234266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EA12ABB7-6345-1730-8FCC-DAA0863EDD15}"/>
              </a:ext>
            </a:extLst>
          </p:cNvPr>
          <p:cNvSpPr txBox="1">
            <a:spLocks/>
          </p:cNvSpPr>
          <p:nvPr/>
        </p:nvSpPr>
        <p:spPr>
          <a:xfrm>
            <a:off x="678265" y="448785"/>
            <a:ext cx="10364991" cy="1559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Accéder aux offres d’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Emile’s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3600" dirty="0"/>
              <a:t>CONNEXION SITE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 prestations billetteries (cinémas, parcs, piscines…) et autres                               (cartes cadeaux, spectacles…) sont délivrées via EMILE’S avec un accès                   7jrs/7 24h/24</a:t>
            </a:r>
            <a:r>
              <a:rPr lang="fr-FR" sz="1400" dirty="0"/>
              <a:t>   </a:t>
            </a:r>
            <a:r>
              <a:rPr lang="fr-FR" sz="2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fr-FR" sz="2000" u="sng" dirty="0">
              <a:solidFill>
                <a:srgbClr val="0070C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6A2E9EB-EC4F-BB21-8E98-7E3AF4108493}"/>
              </a:ext>
            </a:extLst>
          </p:cNvPr>
          <p:cNvSpPr txBox="1"/>
          <p:nvPr/>
        </p:nvSpPr>
        <p:spPr>
          <a:xfrm>
            <a:off x="1958004" y="5418070"/>
            <a:ext cx="8275992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Mon compte est créé </a:t>
            </a:r>
            <a:r>
              <a:rPr lang="fr-FR" sz="2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peux naviguer sur le site et profiter des offres </a:t>
            </a:r>
          </a:p>
          <a:p>
            <a:pPr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</a:p>
          <a:p>
            <a:pPr>
              <a:buNone/>
            </a:pP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                   </a:t>
            </a: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En cas de difficultés je me rapproche de </a:t>
            </a:r>
            <a:r>
              <a:rPr lang="fr-FR" sz="16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contact@emiles.fr</a:t>
            </a:r>
            <a:endParaRPr lang="fr-FR" sz="16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fr-FR" sz="16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fr-FR" sz="16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fr-FR" sz="16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sz="16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535364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577FF9-3543-4875-815D-3D87BD8A2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75BE26-0211-314A-3CE2-9C9A0A7D8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58" y="1991081"/>
            <a:ext cx="5221185" cy="2001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BILLETTERIES SUBVENTIONNÉES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via Emile’s</a:t>
            </a:r>
            <a:b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fr-FR" sz="2000" u="sng" kern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contact@emiles.fr</a:t>
            </a:r>
            <a:endParaRPr lang="en-US" sz="2000" kern="12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5569EEC-E12F-4856-B407-02B2813A4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F860788-3A6A-45A3-B3F1-06F159665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F1E3393-B852-4883-B778-ED3525112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9853D09-4205-4CC7-83EB-288E886A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D040B79-3E73-4A31-840D-D6B9C9FDF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56C6AE5-3F8B-42AC-9EA4-1B686A11E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20D7AE-6F2C-A6D2-D5D8-021D9751B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43" y="201386"/>
            <a:ext cx="5917304" cy="605245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/>
              <a:t>               </a:t>
            </a:r>
          </a:p>
          <a:p>
            <a:r>
              <a:rPr lang="fr-FR" sz="2400" dirty="0"/>
              <a:t>LOISIRS </a:t>
            </a:r>
            <a:r>
              <a:rPr lang="fr-FR" sz="1800" dirty="0"/>
              <a:t>(parcs d’attraction, animaliers, zoos, indoor, cirques…)</a:t>
            </a:r>
            <a:endParaRPr lang="fr-FR" sz="2400" dirty="0"/>
          </a:p>
          <a:p>
            <a:pPr lvl="0">
              <a:buFontTx/>
              <a:buChar char="-"/>
              <a:defRPr/>
            </a:pP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Moins </a:t>
            </a:r>
            <a:r>
              <a:rPr lang="fr-FR" sz="1800" b="1" dirty="0">
                <a:latin typeface="Aptos" panose="02110004020202020204"/>
              </a:rPr>
              <a:t>4€</a:t>
            </a:r>
            <a:r>
              <a:rPr lang="fr-FR" sz="1800" b="1" dirty="0">
                <a:solidFill>
                  <a:srgbClr val="FF0000"/>
                </a:solidFill>
                <a:latin typeface="Aptos" panose="02110004020202020204"/>
              </a:rPr>
              <a:t>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par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 billet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dans la limite de 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14 billets / an / adhérent quelque soit le site </a:t>
            </a:r>
            <a:r>
              <a:rPr lang="fr-FR" sz="1800" dirty="0">
                <a:solidFill>
                  <a:prstClr val="black"/>
                </a:solidFill>
              </a:rPr>
              <a:t>subventionné.                   </a:t>
            </a:r>
            <a:endParaRPr lang="fr-FR" sz="1800" b="1" dirty="0">
              <a:solidFill>
                <a:prstClr val="black"/>
              </a:solidFill>
              <a:latin typeface="Aptos" panose="0211000402020202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CINÉMA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dirty="0">
                <a:latin typeface="Aptos" panose="02110004020202020204"/>
              </a:rPr>
              <a:t>Prix de vente à </a:t>
            </a:r>
            <a:r>
              <a:rPr lang="fr-FR" sz="1800" b="1" dirty="0">
                <a:latin typeface="Aptos" panose="02110004020202020204"/>
              </a:rPr>
              <a:t>6,50€ &amp; 7,50€ / ticket </a:t>
            </a:r>
            <a:r>
              <a:rPr lang="fr-FR" sz="1800" dirty="0">
                <a:latin typeface="Aptos" panose="02110004020202020204"/>
              </a:rPr>
              <a:t>dans la limite de </a:t>
            </a:r>
            <a:r>
              <a:rPr lang="fr-FR" sz="1800" b="1" dirty="0">
                <a:latin typeface="Aptos" panose="02110004020202020204"/>
              </a:rPr>
              <a:t>6 tickets / mois / adhérent </a:t>
            </a:r>
            <a:r>
              <a:rPr lang="fr-FR" sz="1800" dirty="0">
                <a:latin typeface="Aptos" panose="02110004020202020204"/>
              </a:rPr>
              <a:t>(tout cinéma confondu) soit jusque 72 tickets/an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SPORT/BIEN-ÊTRE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u="sng" dirty="0">
                <a:latin typeface="Aptos" panose="02110004020202020204"/>
              </a:rPr>
              <a:t>Piscines</a:t>
            </a:r>
            <a:r>
              <a:rPr lang="fr-FR" sz="1800" dirty="0">
                <a:latin typeface="Aptos" panose="02110004020202020204"/>
              </a:rPr>
              <a:t> : p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30%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 les tarifs unitaires dans la limite de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 entrées / mois / adhérent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u="sng" dirty="0">
                <a:solidFill>
                  <a:prstClr val="black"/>
                </a:solidFill>
                <a:latin typeface="Aptos" panose="02110004020202020204"/>
              </a:rPr>
              <a:t>Billetteries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Domyos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Climb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up, Ice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mountain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 :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 variable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 les tarifs </a:t>
            </a:r>
            <a:r>
              <a:rPr lang="fr-FR" sz="1800" dirty="0">
                <a:latin typeface="Aptos" panose="02110004020202020204"/>
              </a:rPr>
              <a:t>avec un </a:t>
            </a:r>
            <a:r>
              <a:rPr lang="fr-FR" sz="1800" b="1" dirty="0">
                <a:latin typeface="Aptos" panose="02110004020202020204"/>
              </a:rPr>
              <a:t>nombre</a:t>
            </a:r>
            <a:r>
              <a:rPr lang="fr-FR" sz="1800" dirty="0">
                <a:latin typeface="Aptos" panose="02110004020202020204"/>
              </a:rPr>
              <a:t> de </a:t>
            </a:r>
            <a:r>
              <a:rPr lang="fr-FR" sz="1800" b="1" dirty="0">
                <a:latin typeface="Aptos" panose="02110004020202020204"/>
              </a:rPr>
              <a:t>billets limité par adhérent </a:t>
            </a:r>
            <a:endParaRPr lang="fr-FR" sz="2400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(.) lorsque le bénéficiaire a épuisé ses droits aux tarifs subventionnés il a accès aux tarifs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préférentiels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proposés par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Emile’s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sans limitation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buFontTx/>
              <a:buChar char="-"/>
              <a:defRPr/>
            </a:pPr>
            <a:endParaRPr lang="fr-FR" sz="1400" b="1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endParaRPr lang="fr-FR" sz="2400" dirty="0"/>
          </a:p>
          <a:p>
            <a:endParaRPr lang="fr-FR" sz="8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112F383-F68C-3534-D04A-4C6B6B86BD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22348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83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0CE7B2-CFB4-47A4-5D20-74383D0CC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C45CFC-BD1E-8C63-AE72-AB5AAAA86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B753E29-96DF-738B-F51A-333D59488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58" y="1991081"/>
            <a:ext cx="5221185" cy="1590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BILLETTERIES 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via </a:t>
            </a:r>
            <a:r>
              <a:rPr lang="en-US" sz="2800" dirty="0"/>
              <a:t>le COS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D8C7925-33F1-0F8F-FF7A-C56300333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88549CB-02CD-CF2C-EF8D-82E8ADCE9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141115A-F1F1-C98F-1774-CFD2800211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CB6B840-D882-00E5-203F-CD16BC000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26401D3-6A7C-BFFD-2073-69B275932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FDEA367-F479-8573-FD8C-B848A1268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6BC6D5-3EAC-9C9F-1490-A13C73FA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451" y="-268126"/>
            <a:ext cx="6196607" cy="661494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/>
              <a:t>     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CIN</a:t>
            </a:r>
            <a:r>
              <a:rPr lang="fr-FR" sz="2400" dirty="0">
                <a:solidFill>
                  <a:prstClr val="black"/>
                </a:solidFill>
              </a:rPr>
              <a:t>É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MA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(Le Palace à Cambrai, Les Ecrans à Tourcoing, Le Duplexe à Roubaix, Le Métropole &amp; Le Majestic à Lille)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>
              <a:buFontTx/>
              <a:buChar char="-"/>
              <a:defRPr/>
            </a:pPr>
            <a:r>
              <a:rPr lang="fr-FR" sz="1800" dirty="0">
                <a:latin typeface="Aptos" panose="02110004020202020204"/>
              </a:rPr>
              <a:t>Le </a:t>
            </a:r>
            <a:r>
              <a:rPr lang="fr-FR" sz="1800" dirty="0" err="1">
                <a:latin typeface="Aptos" panose="02110004020202020204"/>
              </a:rPr>
              <a:t>e.ticket</a:t>
            </a:r>
            <a:r>
              <a:rPr lang="fr-FR" sz="1800" dirty="0">
                <a:latin typeface="Aptos" panose="02110004020202020204"/>
              </a:rPr>
              <a:t> UGC via la </a:t>
            </a:r>
            <a:r>
              <a:rPr lang="fr-FR" sz="1800" u="sng" dirty="0">
                <a:latin typeface="Aptos" panose="02110004020202020204"/>
              </a:rPr>
              <a:t>carte BLUE </a:t>
            </a:r>
            <a:r>
              <a:rPr lang="fr-FR" sz="1800" dirty="0">
                <a:latin typeface="Aptos" panose="02110004020202020204"/>
              </a:rPr>
              <a:t>vendu à </a:t>
            </a:r>
            <a:r>
              <a:rPr lang="fr-FR" sz="1800" b="1" dirty="0">
                <a:latin typeface="Aptos" panose="02110004020202020204"/>
              </a:rPr>
              <a:t>7,50€ </a:t>
            </a:r>
            <a:r>
              <a:rPr lang="fr-FR" sz="1800" dirty="0">
                <a:latin typeface="Aptos" panose="02110004020202020204"/>
              </a:rPr>
              <a:t>dans la limite de </a:t>
            </a:r>
            <a:r>
              <a:rPr lang="fr-FR" sz="1800" b="1" dirty="0">
                <a:latin typeface="Aptos" panose="02110004020202020204"/>
              </a:rPr>
              <a:t>6 tickets / mois / adhérent </a:t>
            </a:r>
            <a:r>
              <a:rPr lang="fr-FR" sz="1800" dirty="0"/>
              <a:t>(tout cinéma confondu)</a:t>
            </a:r>
            <a:r>
              <a:rPr lang="fr-FR" sz="1800" dirty="0">
                <a:solidFill>
                  <a:srgbClr val="46788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sandrine.darcq@lenord.fr</a:t>
            </a:r>
            <a:r>
              <a:rPr lang="fr-FR" sz="1800" dirty="0">
                <a:solidFill>
                  <a:srgbClr val="0070C0"/>
                </a:solidFill>
              </a:rPr>
              <a:t> </a:t>
            </a:r>
            <a:endParaRPr lang="fr-FR" sz="1800" b="1" dirty="0">
              <a:solidFill>
                <a:srgbClr val="0070C0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(.) lorsque le bénéficiaire a épuisé ses droits aux tarifs cinéma subventionnés il a accès aux tarifs CE proposés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sans limitation</a:t>
            </a:r>
            <a:endParaRPr lang="fr-FR" sz="1800" b="1" dirty="0">
              <a:latin typeface="Aptos" panose="0211000402020202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SPORT </a:t>
            </a:r>
            <a:r>
              <a:rPr lang="fr-FR" sz="1800" dirty="0">
                <a:solidFill>
                  <a:srgbClr val="0070C0"/>
                </a:solidFill>
                <a:latin typeface="Aptos" panose="0211000402020202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elodie.lamoitte@lenord.fr</a:t>
            </a:r>
            <a:r>
              <a:rPr lang="fr-FR" sz="1800" dirty="0">
                <a:solidFill>
                  <a:srgbClr val="0070C0"/>
                </a:solidFill>
                <a:latin typeface="Aptos" panose="02110004020202020204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b="1" dirty="0">
                <a:latin typeface="Aptos" panose="02110004020202020204"/>
              </a:rPr>
              <a:t>Participation de 30% </a:t>
            </a:r>
            <a:r>
              <a:rPr lang="fr-FR" sz="1800" dirty="0">
                <a:latin typeface="Aptos" panose="02110004020202020204"/>
              </a:rPr>
              <a:t>sur les tarifs des </a:t>
            </a:r>
            <a:r>
              <a:rPr lang="fr-FR" sz="1800" u="sng" dirty="0">
                <a:latin typeface="Aptos" panose="02110004020202020204"/>
              </a:rPr>
              <a:t>piscines municipales</a:t>
            </a:r>
            <a:r>
              <a:rPr lang="fr-FR" sz="1800" dirty="0">
                <a:latin typeface="Aptos" panose="02110004020202020204"/>
              </a:rPr>
              <a:t> (hors celles qui prennent les chèques UP) et pour </a:t>
            </a:r>
            <a:r>
              <a:rPr lang="fr-FR" sz="1800" u="sng" dirty="0">
                <a:latin typeface="Aptos" panose="02110004020202020204"/>
              </a:rPr>
              <a:t>les piscines pour lesquels </a:t>
            </a:r>
            <a:r>
              <a:rPr lang="fr-FR" sz="1800" u="sng" dirty="0" err="1">
                <a:latin typeface="Aptos" panose="02110004020202020204"/>
              </a:rPr>
              <a:t>Emile’s</a:t>
            </a:r>
            <a:r>
              <a:rPr lang="fr-FR" sz="1800" u="sng" dirty="0">
                <a:latin typeface="Aptos" panose="02110004020202020204"/>
              </a:rPr>
              <a:t> ne délivre pas de ticket unitaire</a:t>
            </a:r>
            <a:r>
              <a:rPr lang="fr-FR" sz="1800" dirty="0">
                <a:latin typeface="Aptos" panose="02110004020202020204"/>
              </a:rPr>
              <a:t> dans la limite d’un carnet ou carte de </a:t>
            </a:r>
            <a:r>
              <a:rPr lang="fr-FR" sz="1800" b="1" dirty="0">
                <a:latin typeface="Aptos" panose="02110004020202020204"/>
              </a:rPr>
              <a:t>10 entrées / mois / adhérent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b="1" dirty="0">
                <a:latin typeface="Aptos" panose="02110004020202020204"/>
              </a:rPr>
              <a:t>Autres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: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les billetteries qui ne sont pas dispensées actuellement par </a:t>
            </a:r>
            <a:r>
              <a:rPr kumimoji="0" lang="fr-FR" sz="18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Emile’s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(Cf. : ACTIVITÉS SPORTIVES / BIEN-ÊTRE)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BILLETTERIE LOISIRS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fr-FR" sz="1800" dirty="0">
                <a:solidFill>
                  <a:srgbClr val="0070C0"/>
                </a:solidFill>
                <a:latin typeface="Aptos" panose="02110004020202020204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anais.fermon@lenord.fr</a:t>
            </a:r>
            <a:r>
              <a:rPr lang="fr-FR" sz="1800" dirty="0">
                <a:solidFill>
                  <a:srgbClr val="0070C0"/>
                </a:solidFill>
                <a:latin typeface="Aptos" panose="0211000402020202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 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Offres spéciales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 opérations ponctuelles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buFontTx/>
              <a:buChar char="-"/>
              <a:defRPr/>
            </a:pPr>
            <a:endParaRPr lang="fr-FR" sz="1400" b="1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endParaRPr lang="fr-FR" sz="2400" dirty="0"/>
          </a:p>
          <a:p>
            <a:endParaRPr lang="fr-FR" sz="8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A2A567E-923D-B4CE-92C9-7956D1FA82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6825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180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38C699-A32E-FDC6-5CFA-47E273183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6A836C7-841B-1064-25D1-B3CA5C12A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A21160D-4DD0-0B9C-D1AF-C13DD3C63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58" y="1991081"/>
            <a:ext cx="5221185" cy="1590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CULTURE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800" dirty="0"/>
            </a:br>
            <a:r>
              <a:rPr lang="en-US" sz="2000" dirty="0"/>
              <a:t>(chiffres 2024)</a:t>
            </a:r>
            <a:endParaRPr lang="en-US" sz="2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C2ADFD2-317E-46B8-A87D-7B80EB8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06F175-701F-9018-5F65-252CDBC49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784C614-111E-5DA6-4FBF-9169DCED1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D5BC77B-1E84-4269-DBFE-AFB56958F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A2E4907-F94A-E84D-7760-88949EC4B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CDBFBE3-CA94-9DA8-C56E-522DC5744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F61C41-2CD3-90FC-D70C-7629698E5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451" y="166514"/>
            <a:ext cx="6196607" cy="605245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/>
              <a:t>            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GRAND PUBLIC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(concerts, festivals…)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14,6 à 66%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et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28%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Sans participation à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tarif préférentiel            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AUTRES SPECTACLES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(ballets, théâtre, comédies musicales, opéras…)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buFontTx/>
              <a:buChar char="-"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10,25 à 50% </a:t>
            </a:r>
            <a:r>
              <a:rPr lang="fr-FR" sz="1800" dirty="0">
                <a:solidFill>
                  <a:prstClr val="black"/>
                </a:solidFill>
              </a:rPr>
              <a:t>et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37%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Sans participation à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tarif préférentiel                                                 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EXPOS / MUS</a:t>
            </a:r>
            <a:r>
              <a:rPr lang="fr-FR" sz="2400" dirty="0">
                <a:solidFill>
                  <a:prstClr val="black"/>
                </a:solidFill>
              </a:rPr>
              <a:t>É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ES / BILLETTERIES</a:t>
            </a:r>
            <a:endParaRPr lang="fr-FR" sz="1800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participation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20 à 31,7% </a:t>
            </a:r>
            <a:r>
              <a:rPr lang="fr-FR" sz="1800" dirty="0">
                <a:solidFill>
                  <a:prstClr val="black"/>
                </a:solidFill>
              </a:rPr>
              <a:t>et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une moyenne de 30,4%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1BB 1LIVRE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Un album offert à la naissance ou adoption par enfant 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par adhérent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catherine.sainleger@lenord.fr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buFontTx/>
              <a:buChar char="-"/>
              <a:defRPr/>
            </a:pPr>
            <a:endParaRPr lang="fr-FR" sz="1400" b="1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endParaRPr lang="fr-FR" sz="2400" dirty="0"/>
          </a:p>
          <a:p>
            <a:endParaRPr lang="fr-FR" sz="8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F5DFCE1-707F-B95D-083B-0663B50BFA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8" y="6291413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2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CEBB04-DF75-FE4F-548B-3C9480B19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3A67CF5-3C26-4AF0-9E2B-F540158B5C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3872094-C0F6-71F3-B408-88C9C15E4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58" y="2259243"/>
            <a:ext cx="5221185" cy="18337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b="1" dirty="0">
                <a:latin typeface="+mn-lt"/>
              </a:rPr>
              <a:t>JEUNESSE</a:t>
            </a:r>
            <a:br>
              <a:rPr lang="en-US" sz="3600" b="1" dirty="0">
                <a:latin typeface="+mn-lt"/>
              </a:rPr>
            </a:b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raphaelle.clabaut@lenord.fr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b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800" dirty="0"/>
            </a:br>
            <a:endParaRPr lang="en-US" sz="2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CF7D548-D7F7-39C8-20CE-5EE1A838AD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3C2A775-C034-7DC3-1B20-FBFECD9CC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ECFFC6D-B2A1-2900-78B8-2131B456E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71AD11F-54CE-1A2F-DBF8-0B5477467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3159DA-EC70-2F95-F190-6AEAFB43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63586C0-C88F-EBF0-7AC7-B2CAE40D8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74035C-3150-8F34-550F-2BD694A8E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756" y="-216308"/>
            <a:ext cx="6312161" cy="665755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BAFA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</a:t>
            </a:r>
            <a:r>
              <a:rPr lang="fr-FR" sz="1800" dirty="0">
                <a:latin typeface="Aptos" panose="02110004020202020204"/>
              </a:rPr>
              <a:t>stage 1 et 3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120€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 internat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80€ 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 externat / enfant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16 à 20ans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r-FR" sz="1800" dirty="0">
                <a:latin typeface="Aptos" panose="02110004020202020204"/>
              </a:rPr>
              <a:t>(.) UFCV,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AFOCAL, AROEVEN HDF, DR Léo Lagrange HDF, EEDF HDF, Familles Rurales Nord, La ligue de l’enseignement du Nord, POP Education et STAJ Nord Artois,</a:t>
            </a:r>
            <a:r>
              <a:rPr lang="fr-FR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FSGT</a:t>
            </a:r>
            <a:endParaRPr kumimoji="0" lang="fr-FR" sz="1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fr-FR" sz="2400" dirty="0">
                <a:solidFill>
                  <a:prstClr val="black"/>
                </a:solidFill>
              </a:rPr>
              <a:t>É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VEIL A LA LECTURE**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(Bayard jeunesse/milan)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b="1" dirty="0">
                <a:latin typeface="Aptos" panose="02110004020202020204"/>
              </a:rPr>
              <a:t>35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€ </a:t>
            </a:r>
            <a:r>
              <a:rPr lang="fr-FR" sz="1800" dirty="0">
                <a:latin typeface="Aptos" panose="02110004020202020204"/>
              </a:rPr>
              <a:t>/ abonnement </a:t>
            </a:r>
            <a:r>
              <a:rPr lang="fr-FR" sz="1800" dirty="0">
                <a:solidFill>
                  <a:prstClr val="black"/>
                </a:solidFill>
                <a:latin typeface="Aptos" panose="02110004020202020204"/>
              </a:rPr>
              <a:t>/ enfant de la 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CP à la CM2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lang="fr-FR" sz="2400" dirty="0">
                <a:latin typeface="Aptos" panose="02110004020202020204"/>
              </a:rPr>
              <a:t>ALLOCATION DE RENTR</a:t>
            </a:r>
            <a:r>
              <a:rPr lang="fr-FR" sz="2400" dirty="0"/>
              <a:t>É</a:t>
            </a:r>
            <a:r>
              <a:rPr lang="fr-FR" sz="2400" dirty="0">
                <a:latin typeface="Aptos" panose="02110004020202020204"/>
              </a:rPr>
              <a:t>E SCOLAIRE**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47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€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/ enfant de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</a:t>
            </a: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‘entrée en 6ème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à 18ans :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collège, lycée, apprentissage, alternance (chéquier cadeau dématérialisé)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ALLOCATION NAISSANCE ADOPTION RECONNAISSANCE*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800" b="1" dirty="0">
                <a:solidFill>
                  <a:prstClr val="black"/>
                </a:solidFill>
                <a:latin typeface="Aptos" panose="02110004020202020204"/>
              </a:rPr>
              <a:t>50, 100 ou 150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€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/ enfant selon quotient familial,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100, 150 ou 200€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en cas de </a:t>
            </a:r>
            <a:r>
              <a:rPr kumimoji="0" lang="fr-FR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naissance, adoption, reconnaissance multiple</a:t>
            </a:r>
            <a:r>
              <a:rPr kumimoji="0" lang="fr-FR" sz="1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chéquier cadeau dématérialisé)</a:t>
            </a:r>
            <a:endParaRPr kumimoji="0" lang="fr-FR" sz="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3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par foyer fiscal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** par adhérent</a:t>
            </a:r>
          </a:p>
          <a:p>
            <a:pPr lvl="0">
              <a:buFontTx/>
              <a:buChar char="-"/>
              <a:defRPr/>
            </a:pPr>
            <a:endParaRPr lang="fr-FR" sz="1400" b="1" dirty="0">
              <a:solidFill>
                <a:prstClr val="black"/>
              </a:solidFill>
              <a:latin typeface="Aptos" panose="02110004020202020204"/>
            </a:endParaRPr>
          </a:p>
          <a:p>
            <a:pPr lvl="0">
              <a:buFontTx/>
              <a:buChar char="-"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endParaRPr lang="fr-FR" sz="2400" dirty="0"/>
          </a:p>
          <a:p>
            <a:endParaRPr lang="fr-FR" sz="8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sz="1400" b="1" dirty="0"/>
          </a:p>
          <a:p>
            <a:pPr marL="0" indent="0">
              <a:buNone/>
            </a:pPr>
            <a:endParaRPr lang="fr-FR" sz="1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D19A87D-0208-8638-6670-42A4F0BEE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3" y="6441245"/>
            <a:ext cx="2220243" cy="2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2780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6392</TotalTime>
  <Words>2716</Words>
  <Application>Microsoft Office PowerPoint</Application>
  <PresentationFormat>Grand écran</PresentationFormat>
  <Paragraphs>254</Paragraphs>
  <Slides>13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Thème Office</vt:lpstr>
      <vt:lpstr>L’OFFRE DE PRESTATIONS DU COS</vt:lpstr>
      <vt:lpstr>JE VEUX ADHÉRER  à compter du 1er janvier 2026  1ère étape OBLIGATOIRE Je crée mon compte sur le site Je clique sur « S’inscrire »  Je suis les instructions « Je mets à jour mon profil »   Je mets à jour mon profil Je complète les « Informations personnelles » ci-dessous     </vt:lpstr>
      <vt:lpstr>    PRESTATIONS       SOLIDAIRES   </vt:lpstr>
      <vt:lpstr>  PRESTATIONS       DE LOISIRS                     ARBRE DE NOËL  BILLETTERIES (loisirs, cinéma, sport)                           CULTURE  JEUNESSE (BAFA, ARS, ANAR, Eveil           à la lecture)           SPORT-BIEN ÊTRE/PISCINE                 TOURISME/ANIMATONS </vt:lpstr>
      <vt:lpstr>J’AI ADHÉRÉ AU COS  à compter du 1er janvier 2026  j’ai mis à jour mon profil sur le site du COS,                          le COS transmet une fois par semaine à Emile’s la liste des nouveaux adhérents. Je patiente jusqu’à réception de mes identifiants par Emile’s sur l’adresse mail renseignée. A réception de mes identifiants, je crée mon compte Emile’s via l’application ou le PC en suivant les instructions.   Pas de nouvelles, je me rapproche de maryline.debou@lenord.fr  </vt:lpstr>
      <vt:lpstr>BILLETTERIES SUBVENTIONNÉES  via Emile’s contact@emiles.fr</vt:lpstr>
      <vt:lpstr>BILLETTERIES   via le COS</vt:lpstr>
      <vt:lpstr>CULTURE  (chiffres 2024)</vt:lpstr>
      <vt:lpstr>JEUNESSE raphaelle.clabaut@lenord.fr    </vt:lpstr>
      <vt:lpstr>SPORT  elodie.lamoitte@lenord.fr </vt:lpstr>
      <vt:lpstr>TOURISME  (chiffres 2024) mariechristine.tourneur@lenord.fr  anais.fermon@lenord.fr </vt:lpstr>
      <vt:lpstr>Présentation PowerPoint</vt:lpstr>
      <vt:lpstr> CONVENTIONS (remises, codes promo)  Restauration 4 prestataires Culture/loisirs 73 prestataires Sport 40 prestataires Services 12 prestataires Santé/bien-être 18 prestataires High tech/jeux 1 prestataire Esthétique 4 prestataires Métiers de la bouche 2 prestataires Voyages/vacances 2 prestataires Animaux 1 prestataire Maison/jardin 2 prestataires  LES AVANTAGES EMILE’S -Jusqu'à -61% par rapport aux tarifs publics -95 % de e-billets pour la billetterie -Pas de frais de port, pas de frais de gestion -3634 Partenaires en France -116 Partenaires dans la région Hauts de France -Développement du réseau en fonction des besoins -Application Emile’s avec système de Géolocalisation pour proposer les partenaires à proximité       </vt:lpstr>
    </vt:vector>
  </TitlesOfParts>
  <Company>Departement du 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TARQUINIO Nadia</dc:creator>
  <cp:lastModifiedBy>TARQUINIO Nadia</cp:lastModifiedBy>
  <cp:revision>1053</cp:revision>
  <dcterms:created xsi:type="dcterms:W3CDTF">2025-03-05T09:53:13Z</dcterms:created>
  <dcterms:modified xsi:type="dcterms:W3CDTF">2026-04-29T11:50:42Z</dcterms:modified>
</cp:coreProperties>
</file>